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1030" r:id="rId2"/>
    <p:sldId id="1082" r:id="rId3"/>
    <p:sldId id="1087" r:id="rId4"/>
    <p:sldId id="1094" r:id="rId5"/>
    <p:sldId id="1081" r:id="rId6"/>
    <p:sldId id="1083" r:id="rId7"/>
    <p:sldId id="1095" r:id="rId8"/>
    <p:sldId id="1078" r:id="rId9"/>
    <p:sldId id="1084" r:id="rId10"/>
    <p:sldId id="1085" r:id="rId11"/>
    <p:sldId id="1086" r:id="rId12"/>
    <p:sldId id="1088" r:id="rId13"/>
    <p:sldId id="1089" r:id="rId14"/>
    <p:sldId id="1090" r:id="rId15"/>
    <p:sldId id="1091" r:id="rId16"/>
    <p:sldId id="1092" r:id="rId17"/>
    <p:sldId id="1093" r:id="rId18"/>
    <p:sldId id="1096" r:id="rId19"/>
    <p:sldId id="1097" r:id="rId20"/>
    <p:sldId id="1080" r:id="rId21"/>
    <p:sldId id="1079" r:id="rId22"/>
    <p:sldId id="1071" r:id="rId23"/>
    <p:sldId id="1076" r:id="rId24"/>
    <p:sldId id="1072" r:id="rId25"/>
    <p:sldId id="1074" r:id="rId26"/>
    <p:sldId id="1065" r:id="rId27"/>
    <p:sldId id="1068" r:id="rId28"/>
    <p:sldId id="1067" r:id="rId29"/>
    <p:sldId id="1066" r:id="rId30"/>
    <p:sldId id="1069" r:id="rId31"/>
    <p:sldId id="1070" r:id="rId32"/>
    <p:sldId id="1003" r:id="rId33"/>
    <p:sldId id="1049" r:id="rId34"/>
    <p:sldId id="1050" r:id="rId35"/>
    <p:sldId id="1051" r:id="rId36"/>
    <p:sldId id="1052" r:id="rId37"/>
    <p:sldId id="1053" r:id="rId38"/>
    <p:sldId id="1054" r:id="rId39"/>
    <p:sldId id="1055" r:id="rId40"/>
    <p:sldId id="1057" r:id="rId41"/>
    <p:sldId id="1058" r:id="rId42"/>
    <p:sldId id="1060" r:id="rId43"/>
    <p:sldId id="1056" r:id="rId44"/>
    <p:sldId id="1048" r:id="rId45"/>
    <p:sldId id="1059" r:id="rId46"/>
    <p:sldId id="1061" r:id="rId47"/>
    <p:sldId id="275" r:id="rId48"/>
    <p:sldId id="1062" r:id="rId49"/>
  </p:sldIdLst>
  <p:sldSz cx="9144000" cy="6858000" type="screen4x3"/>
  <p:notesSz cx="7315200" cy="9601200"/>
  <p:defaultTextStyle>
    <a:defPPr>
      <a:defRPr lang="en-GB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00"/>
    <a:srgbClr val="808080"/>
    <a:srgbClr val="262626"/>
    <a:srgbClr val="7E2F8E"/>
    <a:srgbClr val="D95319"/>
    <a:srgbClr val="DFDFDF"/>
    <a:srgbClr val="EDB120"/>
    <a:srgbClr val="1E81C3"/>
    <a:srgbClr val="0072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40" autoAdjust="0"/>
    <p:restoredTop sz="86957" autoAdjust="0"/>
  </p:normalViewPr>
  <p:slideViewPr>
    <p:cSldViewPr snapToGrid="0">
      <p:cViewPr>
        <p:scale>
          <a:sx n="100" d="100"/>
          <a:sy n="100" d="100"/>
        </p:scale>
        <p:origin x="2142" y="-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9" d="100"/>
          <a:sy n="59" d="100"/>
        </p:scale>
        <p:origin x="3142" y="2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6AFED1-F671-4555-9BC0-EBCFCD9D22C7}" type="doc">
      <dgm:prSet loTypeId="urn:microsoft.com/office/officeart/2005/8/layout/chevron2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GB"/>
        </a:p>
      </dgm:t>
    </dgm:pt>
    <dgm:pt modelId="{9BB75B79-F700-4554-8472-22ECE06B2269}">
      <dgm:prSet phldrT="[Text]"/>
      <dgm:spPr/>
      <dgm:t>
        <a:bodyPr/>
        <a:lstStyle/>
        <a:p>
          <a:r>
            <a:rPr lang="en-GB" dirty="0" err="1"/>
            <a:t>Matlab</a:t>
          </a:r>
          <a:endParaRPr lang="en-GB" dirty="0"/>
        </a:p>
      </dgm:t>
    </dgm:pt>
    <dgm:pt modelId="{D4E58450-E37E-461D-96B0-49CB546B1059}" type="parTrans" cxnId="{D4276515-C05F-4838-B59F-994ED84BECC4}">
      <dgm:prSet/>
      <dgm:spPr/>
      <dgm:t>
        <a:bodyPr/>
        <a:lstStyle/>
        <a:p>
          <a:endParaRPr lang="en-GB"/>
        </a:p>
      </dgm:t>
    </dgm:pt>
    <dgm:pt modelId="{79EAD664-B4E3-4F95-A395-EDBE0FAD1BD5}" type="sibTrans" cxnId="{D4276515-C05F-4838-B59F-994ED84BECC4}">
      <dgm:prSet/>
      <dgm:spPr/>
      <dgm:t>
        <a:bodyPr/>
        <a:lstStyle/>
        <a:p>
          <a:endParaRPr lang="en-GB"/>
        </a:p>
      </dgm:t>
    </dgm:pt>
    <dgm:pt modelId="{1485694C-E6FD-40B5-8CBE-54F16C3503D7}">
      <dgm:prSet phldrT="[Text]"/>
      <dgm:spPr/>
      <dgm:t>
        <a:bodyPr/>
        <a:lstStyle/>
        <a:p>
          <a:r>
            <a:rPr lang="en-GB" dirty="0"/>
            <a:t>Press run</a:t>
          </a:r>
        </a:p>
      </dgm:t>
    </dgm:pt>
    <dgm:pt modelId="{55298115-23C4-46DB-A35A-BE618118F831}" type="parTrans" cxnId="{E26C42A4-96C9-4B0E-B059-A196B45D925C}">
      <dgm:prSet/>
      <dgm:spPr/>
      <dgm:t>
        <a:bodyPr/>
        <a:lstStyle/>
        <a:p>
          <a:endParaRPr lang="en-GB"/>
        </a:p>
      </dgm:t>
    </dgm:pt>
    <dgm:pt modelId="{B50F78A7-561A-4FF2-8787-EF643A7BDFEB}" type="sibTrans" cxnId="{E26C42A4-96C9-4B0E-B059-A196B45D925C}">
      <dgm:prSet/>
      <dgm:spPr/>
      <dgm:t>
        <a:bodyPr/>
        <a:lstStyle/>
        <a:p>
          <a:endParaRPr lang="en-GB"/>
        </a:p>
      </dgm:t>
    </dgm:pt>
    <dgm:pt modelId="{72FB5D45-68FD-46CD-A444-9C64E149D7F4}">
      <dgm:prSet phldrT="[Text]"/>
      <dgm:spPr/>
      <dgm:t>
        <a:bodyPr/>
        <a:lstStyle/>
        <a:p>
          <a:r>
            <a:rPr lang="en-GB" dirty="0"/>
            <a:t>Output .</a:t>
          </a:r>
          <a:r>
            <a:rPr lang="en-GB" dirty="0" err="1"/>
            <a:t>ibl</a:t>
          </a:r>
          <a:r>
            <a:rPr lang="en-GB" dirty="0"/>
            <a:t> for rotor and stator</a:t>
          </a:r>
        </a:p>
      </dgm:t>
    </dgm:pt>
    <dgm:pt modelId="{BCCA5BD5-0F5E-4298-B9DC-CAA4BF1B8229}" type="parTrans" cxnId="{BB39D007-2C6C-40FE-8048-3700C6A4756D}">
      <dgm:prSet/>
      <dgm:spPr/>
      <dgm:t>
        <a:bodyPr/>
        <a:lstStyle/>
        <a:p>
          <a:endParaRPr lang="en-GB"/>
        </a:p>
      </dgm:t>
    </dgm:pt>
    <dgm:pt modelId="{BF7DC6E9-6CB9-40CD-A29E-4A9CE3E35CEB}" type="sibTrans" cxnId="{BB39D007-2C6C-40FE-8048-3700C6A4756D}">
      <dgm:prSet/>
      <dgm:spPr/>
      <dgm:t>
        <a:bodyPr/>
        <a:lstStyle/>
        <a:p>
          <a:endParaRPr lang="en-GB"/>
        </a:p>
      </dgm:t>
    </dgm:pt>
    <dgm:pt modelId="{BBD4566D-0C22-47CF-9C04-0EB91329DB84}">
      <dgm:prSet phldrT="[Text]"/>
      <dgm:spPr/>
      <dgm:t>
        <a:bodyPr/>
        <a:lstStyle/>
        <a:p>
          <a:r>
            <a:rPr lang="en-GB" dirty="0"/>
            <a:t>Creo</a:t>
          </a:r>
        </a:p>
      </dgm:t>
    </dgm:pt>
    <dgm:pt modelId="{9A56A4C5-2759-46E0-83E9-879E7E0F5619}" type="parTrans" cxnId="{7AAD8826-B056-48B8-B4D3-F4F903DF9FCD}">
      <dgm:prSet/>
      <dgm:spPr/>
      <dgm:t>
        <a:bodyPr/>
        <a:lstStyle/>
        <a:p>
          <a:endParaRPr lang="en-GB"/>
        </a:p>
      </dgm:t>
    </dgm:pt>
    <dgm:pt modelId="{8D1D4143-3850-4415-BC09-FE16C2D883E3}" type="sibTrans" cxnId="{7AAD8826-B056-48B8-B4D3-F4F903DF9FCD}">
      <dgm:prSet/>
      <dgm:spPr/>
      <dgm:t>
        <a:bodyPr/>
        <a:lstStyle/>
        <a:p>
          <a:endParaRPr lang="en-GB"/>
        </a:p>
      </dgm:t>
    </dgm:pt>
    <dgm:pt modelId="{78CF6BD8-EE42-42BE-8E29-1C05F161D2D0}">
      <dgm:prSet phldrT="[Text]"/>
      <dgm:spPr/>
      <dgm:t>
        <a:bodyPr/>
        <a:lstStyle/>
        <a:p>
          <a:r>
            <a:rPr lang="en-GB" dirty="0"/>
            <a:t>Change curves to new .</a:t>
          </a:r>
          <a:r>
            <a:rPr lang="en-GB" dirty="0" err="1"/>
            <a:t>ibl</a:t>
          </a:r>
          <a:r>
            <a:rPr lang="en-GB" dirty="0"/>
            <a:t> file</a:t>
          </a:r>
        </a:p>
      </dgm:t>
    </dgm:pt>
    <dgm:pt modelId="{3D8A05BB-779A-4E8E-AD53-E90EE67F738F}" type="parTrans" cxnId="{EBD87806-D36C-406B-BEB8-05B5A0789694}">
      <dgm:prSet/>
      <dgm:spPr/>
      <dgm:t>
        <a:bodyPr/>
        <a:lstStyle/>
        <a:p>
          <a:endParaRPr lang="en-GB"/>
        </a:p>
      </dgm:t>
    </dgm:pt>
    <dgm:pt modelId="{48AB3742-28C0-456B-865D-1200A2DE4557}" type="sibTrans" cxnId="{EBD87806-D36C-406B-BEB8-05B5A0789694}">
      <dgm:prSet/>
      <dgm:spPr/>
      <dgm:t>
        <a:bodyPr/>
        <a:lstStyle/>
        <a:p>
          <a:endParaRPr lang="en-GB"/>
        </a:p>
      </dgm:t>
    </dgm:pt>
    <dgm:pt modelId="{413D50EE-2AA5-4435-9F2E-0216C2D7A3BB}">
      <dgm:prSet phldrT="[Text]"/>
      <dgm:spPr/>
      <dgm:t>
        <a:bodyPr/>
        <a:lstStyle/>
        <a:p>
          <a:r>
            <a:rPr lang="en-GB" dirty="0"/>
            <a:t>Regenerate</a:t>
          </a:r>
        </a:p>
      </dgm:t>
    </dgm:pt>
    <dgm:pt modelId="{9CBC382F-CA13-4D6C-AFE9-551FBA614DC2}" type="parTrans" cxnId="{BA0B8118-56DB-4163-9D9A-7126446A2026}">
      <dgm:prSet/>
      <dgm:spPr/>
      <dgm:t>
        <a:bodyPr/>
        <a:lstStyle/>
        <a:p>
          <a:endParaRPr lang="en-GB"/>
        </a:p>
      </dgm:t>
    </dgm:pt>
    <dgm:pt modelId="{94FEEE04-28B4-44DE-BF79-86325D6A1983}" type="sibTrans" cxnId="{BA0B8118-56DB-4163-9D9A-7126446A2026}">
      <dgm:prSet/>
      <dgm:spPr/>
      <dgm:t>
        <a:bodyPr/>
        <a:lstStyle/>
        <a:p>
          <a:endParaRPr lang="en-GB"/>
        </a:p>
      </dgm:t>
    </dgm:pt>
    <dgm:pt modelId="{86E6706A-A8A3-4E58-94E6-324920FAA34B}">
      <dgm:prSet phldrT="[Text]"/>
      <dgm:spPr/>
      <dgm:t>
        <a:bodyPr/>
        <a:lstStyle/>
        <a:p>
          <a:r>
            <a:rPr lang="en-GB" dirty="0"/>
            <a:t>OPTIONAL: Save .</a:t>
          </a:r>
          <a:r>
            <a:rPr lang="en-GB" dirty="0" err="1"/>
            <a:t>ibl</a:t>
          </a:r>
          <a:r>
            <a:rPr lang="en-GB" dirty="0"/>
            <a:t> files under separate name</a:t>
          </a:r>
        </a:p>
      </dgm:t>
    </dgm:pt>
    <dgm:pt modelId="{8480F1A4-D7F9-48EB-8490-81ACB1E34C32}" type="parTrans" cxnId="{A8AA739E-A222-4D6C-B883-44287779B615}">
      <dgm:prSet/>
      <dgm:spPr/>
      <dgm:t>
        <a:bodyPr/>
        <a:lstStyle/>
        <a:p>
          <a:endParaRPr lang="en-GB"/>
        </a:p>
      </dgm:t>
    </dgm:pt>
    <dgm:pt modelId="{A21200B8-C90B-4138-A3FF-986ED635D5CD}" type="sibTrans" cxnId="{A8AA739E-A222-4D6C-B883-44287779B615}">
      <dgm:prSet/>
      <dgm:spPr/>
      <dgm:t>
        <a:bodyPr/>
        <a:lstStyle/>
        <a:p>
          <a:endParaRPr lang="en-GB"/>
        </a:p>
      </dgm:t>
    </dgm:pt>
    <dgm:pt modelId="{2A387360-6924-4223-92E8-AE459916DD53}">
      <dgm:prSet phldrT="[Text]"/>
      <dgm:spPr/>
      <dgm:t>
        <a:bodyPr/>
        <a:lstStyle/>
        <a:p>
          <a:r>
            <a:rPr lang="en-GB" dirty="0"/>
            <a:t>Reselect curves</a:t>
          </a:r>
        </a:p>
      </dgm:t>
    </dgm:pt>
    <dgm:pt modelId="{05FDFC70-DF36-4382-BAEB-22BB5408A313}" type="parTrans" cxnId="{D9D9B2C0-BBE2-4E3B-9FEA-C2258475496E}">
      <dgm:prSet/>
      <dgm:spPr/>
      <dgm:t>
        <a:bodyPr/>
        <a:lstStyle/>
        <a:p>
          <a:endParaRPr lang="en-GB"/>
        </a:p>
      </dgm:t>
    </dgm:pt>
    <dgm:pt modelId="{64F717EF-F4F5-4628-A093-6C480DE9634E}" type="sibTrans" cxnId="{D9D9B2C0-BBE2-4E3B-9FEA-C2258475496E}">
      <dgm:prSet/>
      <dgm:spPr/>
      <dgm:t>
        <a:bodyPr/>
        <a:lstStyle/>
        <a:p>
          <a:endParaRPr lang="en-GB"/>
        </a:p>
      </dgm:t>
    </dgm:pt>
    <dgm:pt modelId="{BA490444-D177-4269-9685-DD3E548AEB75}">
      <dgm:prSet phldrT="[Text]"/>
      <dgm:spPr/>
      <dgm:t>
        <a:bodyPr/>
        <a:lstStyle/>
        <a:p>
          <a:r>
            <a:rPr lang="en-GB" dirty="0"/>
            <a:t>Save as .</a:t>
          </a:r>
          <a:r>
            <a:rPr lang="en-GB" dirty="0" err="1"/>
            <a:t>stl</a:t>
          </a:r>
          <a:endParaRPr lang="en-GB" dirty="0"/>
        </a:p>
      </dgm:t>
    </dgm:pt>
    <dgm:pt modelId="{5DF461FC-1D1C-4FD8-AECC-B4F74977BF45}" type="parTrans" cxnId="{B2D553CD-D551-47A2-8F28-DEB372E53346}">
      <dgm:prSet/>
      <dgm:spPr/>
      <dgm:t>
        <a:bodyPr/>
        <a:lstStyle/>
        <a:p>
          <a:endParaRPr lang="en-GB"/>
        </a:p>
      </dgm:t>
    </dgm:pt>
    <dgm:pt modelId="{ED5D2235-4B09-4659-8EBC-AD58B44A0BA5}" type="sibTrans" cxnId="{B2D553CD-D551-47A2-8F28-DEB372E53346}">
      <dgm:prSet/>
      <dgm:spPr/>
      <dgm:t>
        <a:bodyPr/>
        <a:lstStyle/>
        <a:p>
          <a:endParaRPr lang="en-GB"/>
        </a:p>
      </dgm:t>
    </dgm:pt>
    <dgm:pt modelId="{FE6F2196-B226-40F7-83FF-98C18ABD49FD}" type="pres">
      <dgm:prSet presAssocID="{2F6AFED1-F671-4555-9BC0-EBCFCD9D22C7}" presName="linearFlow" presStyleCnt="0">
        <dgm:presLayoutVars>
          <dgm:dir/>
          <dgm:animLvl val="lvl"/>
          <dgm:resizeHandles val="exact"/>
        </dgm:presLayoutVars>
      </dgm:prSet>
      <dgm:spPr/>
    </dgm:pt>
    <dgm:pt modelId="{2D1F3FA1-38C2-47FA-A1B9-FD3072496DA1}" type="pres">
      <dgm:prSet presAssocID="{9BB75B79-F700-4554-8472-22ECE06B2269}" presName="composite" presStyleCnt="0"/>
      <dgm:spPr/>
    </dgm:pt>
    <dgm:pt modelId="{77A45700-C803-4CE0-8E06-43968D9D66CF}" type="pres">
      <dgm:prSet presAssocID="{9BB75B79-F700-4554-8472-22ECE06B2269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900E07C9-3CE2-4405-8188-879674C88A37}" type="pres">
      <dgm:prSet presAssocID="{9BB75B79-F700-4554-8472-22ECE06B2269}" presName="descendantText" presStyleLbl="alignAcc1" presStyleIdx="0" presStyleCnt="2">
        <dgm:presLayoutVars>
          <dgm:bulletEnabled val="1"/>
        </dgm:presLayoutVars>
      </dgm:prSet>
      <dgm:spPr/>
    </dgm:pt>
    <dgm:pt modelId="{6CC1F166-B8B3-4C7E-96EB-BD594C801A7B}" type="pres">
      <dgm:prSet presAssocID="{79EAD664-B4E3-4F95-A395-EDBE0FAD1BD5}" presName="sp" presStyleCnt="0"/>
      <dgm:spPr/>
    </dgm:pt>
    <dgm:pt modelId="{11464E5E-BD7B-4813-AB62-2CB9C67EE1AB}" type="pres">
      <dgm:prSet presAssocID="{BBD4566D-0C22-47CF-9C04-0EB91329DB84}" presName="composite" presStyleCnt="0"/>
      <dgm:spPr/>
    </dgm:pt>
    <dgm:pt modelId="{33D409BD-909F-465C-94D9-40DE0362AD76}" type="pres">
      <dgm:prSet presAssocID="{BBD4566D-0C22-47CF-9C04-0EB91329DB84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0A173FC2-927D-48A6-95D4-E56AB06E0062}" type="pres">
      <dgm:prSet presAssocID="{BBD4566D-0C22-47CF-9C04-0EB91329DB84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EBD87806-D36C-406B-BEB8-05B5A0789694}" srcId="{BBD4566D-0C22-47CF-9C04-0EB91329DB84}" destId="{78CF6BD8-EE42-42BE-8E29-1C05F161D2D0}" srcOrd="0" destOrd="0" parTransId="{3D8A05BB-779A-4E8E-AD53-E90EE67F738F}" sibTransId="{48AB3742-28C0-456B-865D-1200A2DE4557}"/>
    <dgm:cxn modelId="{BB39D007-2C6C-40FE-8048-3700C6A4756D}" srcId="{9BB75B79-F700-4554-8472-22ECE06B2269}" destId="{72FB5D45-68FD-46CD-A444-9C64E149D7F4}" srcOrd="1" destOrd="0" parTransId="{BCCA5BD5-0F5E-4298-B9DC-CAA4BF1B8229}" sibTransId="{BF7DC6E9-6CB9-40CD-A29E-4A9CE3E35CEB}"/>
    <dgm:cxn modelId="{D4276515-C05F-4838-B59F-994ED84BECC4}" srcId="{2F6AFED1-F671-4555-9BC0-EBCFCD9D22C7}" destId="{9BB75B79-F700-4554-8472-22ECE06B2269}" srcOrd="0" destOrd="0" parTransId="{D4E58450-E37E-461D-96B0-49CB546B1059}" sibTransId="{79EAD664-B4E3-4F95-A395-EDBE0FAD1BD5}"/>
    <dgm:cxn modelId="{BA0B8118-56DB-4163-9D9A-7126446A2026}" srcId="{BBD4566D-0C22-47CF-9C04-0EB91329DB84}" destId="{413D50EE-2AA5-4435-9F2E-0216C2D7A3BB}" srcOrd="2" destOrd="0" parTransId="{9CBC382F-CA13-4D6C-AFE9-551FBA614DC2}" sibTransId="{94FEEE04-28B4-44DE-BF79-86325D6A1983}"/>
    <dgm:cxn modelId="{0F31281C-F40C-493A-915A-9FE9BBDFD888}" type="presOf" srcId="{2A387360-6924-4223-92E8-AE459916DD53}" destId="{0A173FC2-927D-48A6-95D4-E56AB06E0062}" srcOrd="0" destOrd="1" presId="urn:microsoft.com/office/officeart/2005/8/layout/chevron2"/>
    <dgm:cxn modelId="{7AAD8826-B056-48B8-B4D3-F4F903DF9FCD}" srcId="{2F6AFED1-F671-4555-9BC0-EBCFCD9D22C7}" destId="{BBD4566D-0C22-47CF-9C04-0EB91329DB84}" srcOrd="1" destOrd="0" parTransId="{9A56A4C5-2759-46E0-83E9-879E7E0F5619}" sibTransId="{8D1D4143-3850-4415-BC09-FE16C2D883E3}"/>
    <dgm:cxn modelId="{FDC62E2A-7602-47BB-A258-B4823864D609}" type="presOf" srcId="{9BB75B79-F700-4554-8472-22ECE06B2269}" destId="{77A45700-C803-4CE0-8E06-43968D9D66CF}" srcOrd="0" destOrd="0" presId="urn:microsoft.com/office/officeart/2005/8/layout/chevron2"/>
    <dgm:cxn modelId="{7E0C7133-5105-41A1-AB91-B5D58C0CCF27}" type="presOf" srcId="{2F6AFED1-F671-4555-9BC0-EBCFCD9D22C7}" destId="{FE6F2196-B226-40F7-83FF-98C18ABD49FD}" srcOrd="0" destOrd="0" presId="urn:microsoft.com/office/officeart/2005/8/layout/chevron2"/>
    <dgm:cxn modelId="{18F63665-AC83-4AA1-94F8-5EBF19363D6B}" type="presOf" srcId="{86E6706A-A8A3-4E58-94E6-324920FAA34B}" destId="{900E07C9-3CE2-4405-8188-879674C88A37}" srcOrd="0" destOrd="2" presId="urn:microsoft.com/office/officeart/2005/8/layout/chevron2"/>
    <dgm:cxn modelId="{75BAE094-A63A-4464-9107-861F3F70B992}" type="presOf" srcId="{1485694C-E6FD-40B5-8CBE-54F16C3503D7}" destId="{900E07C9-3CE2-4405-8188-879674C88A37}" srcOrd="0" destOrd="0" presId="urn:microsoft.com/office/officeart/2005/8/layout/chevron2"/>
    <dgm:cxn modelId="{A8AA739E-A222-4D6C-B883-44287779B615}" srcId="{9BB75B79-F700-4554-8472-22ECE06B2269}" destId="{86E6706A-A8A3-4E58-94E6-324920FAA34B}" srcOrd="2" destOrd="0" parTransId="{8480F1A4-D7F9-48EB-8490-81ACB1E34C32}" sibTransId="{A21200B8-C90B-4138-A3FF-986ED635D5CD}"/>
    <dgm:cxn modelId="{856543A3-8B57-4442-9A39-95A2E0F0B688}" type="presOf" srcId="{BBD4566D-0C22-47CF-9C04-0EB91329DB84}" destId="{33D409BD-909F-465C-94D9-40DE0362AD76}" srcOrd="0" destOrd="0" presId="urn:microsoft.com/office/officeart/2005/8/layout/chevron2"/>
    <dgm:cxn modelId="{E26C42A4-96C9-4B0E-B059-A196B45D925C}" srcId="{9BB75B79-F700-4554-8472-22ECE06B2269}" destId="{1485694C-E6FD-40B5-8CBE-54F16C3503D7}" srcOrd="0" destOrd="0" parTransId="{55298115-23C4-46DB-A35A-BE618118F831}" sibTransId="{B50F78A7-561A-4FF2-8787-EF643A7BDFEB}"/>
    <dgm:cxn modelId="{0AD58FA6-F835-48F7-BD8E-9AF62589DBF7}" type="presOf" srcId="{78CF6BD8-EE42-42BE-8E29-1C05F161D2D0}" destId="{0A173FC2-927D-48A6-95D4-E56AB06E0062}" srcOrd="0" destOrd="0" presId="urn:microsoft.com/office/officeart/2005/8/layout/chevron2"/>
    <dgm:cxn modelId="{1AA9C5B1-5554-4EC8-B7B1-781358183091}" type="presOf" srcId="{413D50EE-2AA5-4435-9F2E-0216C2D7A3BB}" destId="{0A173FC2-927D-48A6-95D4-E56AB06E0062}" srcOrd="0" destOrd="2" presId="urn:microsoft.com/office/officeart/2005/8/layout/chevron2"/>
    <dgm:cxn modelId="{D9D9B2C0-BBE2-4E3B-9FEA-C2258475496E}" srcId="{BBD4566D-0C22-47CF-9C04-0EB91329DB84}" destId="{2A387360-6924-4223-92E8-AE459916DD53}" srcOrd="1" destOrd="0" parTransId="{05FDFC70-DF36-4382-BAEB-22BB5408A313}" sibTransId="{64F717EF-F4F5-4628-A093-6C480DE9634E}"/>
    <dgm:cxn modelId="{B2D553CD-D551-47A2-8F28-DEB372E53346}" srcId="{BBD4566D-0C22-47CF-9C04-0EB91329DB84}" destId="{BA490444-D177-4269-9685-DD3E548AEB75}" srcOrd="3" destOrd="0" parTransId="{5DF461FC-1D1C-4FD8-AECC-B4F74977BF45}" sibTransId="{ED5D2235-4B09-4659-8EBC-AD58B44A0BA5}"/>
    <dgm:cxn modelId="{8AE00BCF-18CC-47D2-859F-EF065C9743D8}" type="presOf" srcId="{72FB5D45-68FD-46CD-A444-9C64E149D7F4}" destId="{900E07C9-3CE2-4405-8188-879674C88A37}" srcOrd="0" destOrd="1" presId="urn:microsoft.com/office/officeart/2005/8/layout/chevron2"/>
    <dgm:cxn modelId="{7783AAF9-3E8C-47AF-B3FF-95BD05C54B4A}" type="presOf" srcId="{BA490444-D177-4269-9685-DD3E548AEB75}" destId="{0A173FC2-927D-48A6-95D4-E56AB06E0062}" srcOrd="0" destOrd="3" presId="urn:microsoft.com/office/officeart/2005/8/layout/chevron2"/>
    <dgm:cxn modelId="{ADD55A3D-14A9-470E-9E5A-F1FD3F4D54B7}" type="presParOf" srcId="{FE6F2196-B226-40F7-83FF-98C18ABD49FD}" destId="{2D1F3FA1-38C2-47FA-A1B9-FD3072496DA1}" srcOrd="0" destOrd="0" presId="urn:microsoft.com/office/officeart/2005/8/layout/chevron2"/>
    <dgm:cxn modelId="{2C11FD30-79FF-470E-8EC0-5047122D47E2}" type="presParOf" srcId="{2D1F3FA1-38C2-47FA-A1B9-FD3072496DA1}" destId="{77A45700-C803-4CE0-8E06-43968D9D66CF}" srcOrd="0" destOrd="0" presId="urn:microsoft.com/office/officeart/2005/8/layout/chevron2"/>
    <dgm:cxn modelId="{84D8ABBF-A6D0-462C-8070-06DB35E48D69}" type="presParOf" srcId="{2D1F3FA1-38C2-47FA-A1B9-FD3072496DA1}" destId="{900E07C9-3CE2-4405-8188-879674C88A37}" srcOrd="1" destOrd="0" presId="urn:microsoft.com/office/officeart/2005/8/layout/chevron2"/>
    <dgm:cxn modelId="{2D8F2E24-61FE-4AD9-A474-19B9136E3A7D}" type="presParOf" srcId="{FE6F2196-B226-40F7-83FF-98C18ABD49FD}" destId="{6CC1F166-B8B3-4C7E-96EB-BD594C801A7B}" srcOrd="1" destOrd="0" presId="urn:microsoft.com/office/officeart/2005/8/layout/chevron2"/>
    <dgm:cxn modelId="{9FAD27E1-49D4-4ABE-9F22-04EF02AF03E3}" type="presParOf" srcId="{FE6F2196-B226-40F7-83FF-98C18ABD49FD}" destId="{11464E5E-BD7B-4813-AB62-2CB9C67EE1AB}" srcOrd="2" destOrd="0" presId="urn:microsoft.com/office/officeart/2005/8/layout/chevron2"/>
    <dgm:cxn modelId="{FC286440-C47B-4355-988C-65CA13440EF2}" type="presParOf" srcId="{11464E5E-BD7B-4813-AB62-2CB9C67EE1AB}" destId="{33D409BD-909F-465C-94D9-40DE0362AD76}" srcOrd="0" destOrd="0" presId="urn:microsoft.com/office/officeart/2005/8/layout/chevron2"/>
    <dgm:cxn modelId="{B56320B2-F751-4B43-A30F-D648956BC2D0}" type="presParOf" srcId="{11464E5E-BD7B-4813-AB62-2CB9C67EE1AB}" destId="{0A173FC2-927D-48A6-95D4-E56AB06E006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A45700-C803-4CE0-8E06-43968D9D66CF}">
      <dsp:nvSpPr>
        <dsp:cNvPr id="0" name=""/>
        <dsp:cNvSpPr/>
      </dsp:nvSpPr>
      <dsp:spPr>
        <a:xfrm rot="5400000">
          <a:off x="-326486" y="326835"/>
          <a:ext cx="2176574" cy="1523601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 err="1"/>
            <a:t>Matlab</a:t>
          </a:r>
          <a:endParaRPr lang="en-GB" sz="3800" kern="1200" dirty="0"/>
        </a:p>
      </dsp:txBody>
      <dsp:txXfrm rot="-5400000">
        <a:off x="1" y="762150"/>
        <a:ext cx="1523601" cy="652973"/>
      </dsp:txXfrm>
    </dsp:sp>
    <dsp:sp modelId="{900E07C9-3CE2-4405-8188-879674C88A37}">
      <dsp:nvSpPr>
        <dsp:cNvPr id="0" name=""/>
        <dsp:cNvSpPr/>
      </dsp:nvSpPr>
      <dsp:spPr>
        <a:xfrm rot="5400000">
          <a:off x="4241445" y="-2717494"/>
          <a:ext cx="1414773" cy="685046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Press run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Output .</a:t>
          </a:r>
          <a:r>
            <a:rPr lang="en-GB" sz="2100" kern="1200" dirty="0" err="1"/>
            <a:t>ibl</a:t>
          </a:r>
          <a:r>
            <a:rPr lang="en-GB" sz="2100" kern="1200" dirty="0"/>
            <a:t> for rotor and stator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OPTIONAL: Save .</a:t>
          </a:r>
          <a:r>
            <a:rPr lang="en-GB" sz="2100" kern="1200" dirty="0" err="1"/>
            <a:t>ibl</a:t>
          </a:r>
          <a:r>
            <a:rPr lang="en-GB" sz="2100" kern="1200" dirty="0"/>
            <a:t> files under separate name</a:t>
          </a:r>
        </a:p>
      </dsp:txBody>
      <dsp:txXfrm rot="-5400000">
        <a:off x="1523601" y="69414"/>
        <a:ext cx="6781397" cy="1276645"/>
      </dsp:txXfrm>
    </dsp:sp>
    <dsp:sp modelId="{33D409BD-909F-465C-94D9-40DE0362AD76}">
      <dsp:nvSpPr>
        <dsp:cNvPr id="0" name=""/>
        <dsp:cNvSpPr/>
      </dsp:nvSpPr>
      <dsp:spPr>
        <a:xfrm rot="5400000">
          <a:off x="-326486" y="2216737"/>
          <a:ext cx="2176574" cy="1523601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/>
            <a:t>Creo</a:t>
          </a:r>
        </a:p>
      </dsp:txBody>
      <dsp:txXfrm rot="-5400000">
        <a:off x="1" y="2652052"/>
        <a:ext cx="1523601" cy="652973"/>
      </dsp:txXfrm>
    </dsp:sp>
    <dsp:sp modelId="{0A173FC2-927D-48A6-95D4-E56AB06E0062}">
      <dsp:nvSpPr>
        <dsp:cNvPr id="0" name=""/>
        <dsp:cNvSpPr/>
      </dsp:nvSpPr>
      <dsp:spPr>
        <a:xfrm rot="5400000">
          <a:off x="4241445" y="-827592"/>
          <a:ext cx="1414773" cy="685046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Change curves to new .</a:t>
          </a:r>
          <a:r>
            <a:rPr lang="en-GB" sz="2100" kern="1200" dirty="0" err="1"/>
            <a:t>ibl</a:t>
          </a:r>
          <a:r>
            <a:rPr lang="en-GB" sz="2100" kern="1200" dirty="0"/>
            <a:t> file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Reselect curves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Regenerate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Save as .</a:t>
          </a:r>
          <a:r>
            <a:rPr lang="en-GB" sz="2100" kern="1200" dirty="0" err="1"/>
            <a:t>stl</a:t>
          </a:r>
          <a:endParaRPr lang="en-GB" sz="2100" kern="1200" dirty="0"/>
        </a:p>
      </dsp:txBody>
      <dsp:txXfrm rot="-5400000">
        <a:off x="1523601" y="1959316"/>
        <a:ext cx="6781397" cy="12766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27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27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19F45E5B-BA66-49E5-A546-C63DDB6F027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445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3:57.5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322 6 10838,'-43'-4'1184,"10"2"1,8 4-654,5 3 1,0 0-37,2 1 0,-1 1-34,2 1 1,0 3-33,0 2 1,2 1-239,1 1 1,2-1-598,2-1 1,0-1 24,2-1-2355,2-2 1,1-2 0,1-1 2735,1 1 0,0-4 0,2 0 0,-1-3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322 6 10838,'-43'-4'1184,"10"2"1,8 4-654,5 3 1,0 0-37,2 1 0,-1 1-34,2 1 1,0 3-33,0 2 1,2 1-239,1 1 1,2-1-598,2-1 1,0-1 24,2-1-2355,2-2 1,1-2 0,1-1 2735,1 1 0,0-4 0,2 0 0,-1-3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176 0 11989,'9'29'1147,"-2"-2"-613,-5-9 1,0 1-38,-2 1 1,-1-2-35,-1 0 0,-2 0-32,-1 0 1,-1-1-31,-2 0 1,-3-1-147,-2-2 0,-3-2-631,-2-1 1,0-5-32,3-2 1,-2-1 21,4-3-3778,1 0 0,1-2 4163,2-2 0,1-1 0,0-2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202 1 9899,'-37'17'1246,"8"-3"1,8 0-687,4 1 0,1 2-39,1 2 0,2 2-60,2 0 0,1 0-320,2-1 0,0 1-482,1-1 0,3-3 19,0-1 1,3-2 17,0 0 304,2-1 0,0-2 0,1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56 0 11395,'25'38'1188,"-3"-1"-635,-16-12 0,-2 1-38,-1 3 1,-3-3-45,-2 0 0,-1-1-747,-3 3 1,-2-2-48,-1-1 1,-3-4-2898,-3-1 1,-1-4 3219,3-3 0,-4 1 0,2-2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175 1 9080,'-40'23'1347,"4"1"-720,18-7 1,2 1-44,0 5 0,3 1-179,-1 5 1,3 2-662,4 0 0,3-4 1,4 1 0,1-3 14,2-1 241,1-2 0,2-1 0,2 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366 0 8908,'-19'59'2003,"1"-4"-1392,9-27 0,-3 1-43,-2 2 1,-4 0-40,-2-1 1,-3-1-236,-2-2 1,2-6-611,-2-3 1,2-4 21,-4 0 0,3-4 15,0-3 279,3-5 0,1-4 0,0-5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167 0 8027,'-19'10'0,"3"0"0,4-3 0,1 2 521,0 0 1,0 2-49,-3 2 1,1 2-620,0 3 0,1 2 6,1 1-380,0 1 1,5 1 0,1-1 519,4 0 0,1-3 0,1-2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79 0 8178,'-24'32'1280,"6"-3"1,6 1-665,3 2 1,2 2-43,1 3 1,4-5-381,2-1 0,2-3-462,1 2 1,1-8 14,3-4 253,-1-3 0,6 3 0,1-1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246 0 8763,'-10'49'1321,"0"-10"1,2-12-742,-2 0 1,-3-1-127,-1 0 0,-4 2-631,-3 0 0,0-2-77,1-3 0,-2-2 13,2-3 241,-1-2 0,2-2 0,1-2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322 6 10838,'-43'-4'1184,"10"2"1,8 4-654,5 3 1,0 0-37,2 1 0,-1 1-34,2 1 1,0 3-33,0 2 1,2 1-239,1 1 1,2-1-598,2-1 1,0-1 24,2-1-2355,2-2 1,1-2 0,1-1 2735,1 1 0,0-4 0,2 0 0,-1-3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3:58.3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176 0 11989,'9'29'1147,"-2"-2"-613,-5-9 1,0 1-38,-2 1 1,-1-2-35,-1 0 0,-2 0-32,-1 0 1,-1-1-31,-2 0 1,-3-1-147,-2-2 0,-3-2-631,-2-1 1,0-5-32,3-2 1,-2-1 21,4-3-3778,1 0 0,1-2 4163,2-2 0,1-1 0,0-2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176 0 11989,'9'29'1147,"-2"-2"-613,-5-9 1,0 1-38,-2 1 1,-1-2-35,-1 0 0,-2 0-32,-1 0 1,-1-1-31,-2 0 1,-3-1-147,-2-2 0,-3-2-631,-2-1 1,0-5-32,3-2 1,-2-1 21,4-3-3778,1 0 0,1-2 4163,2-2 0,1-1 0,0-2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202 1 9899,'-37'17'1246,"8"-3"1,8 0-687,4 1 0,1 2-39,1 2 0,2 2-60,2 0 0,1 0-320,2-1 0,0 1-482,1-1 0,3-3 19,0-1 1,3-2 17,0 0 304,2-1 0,0-2 0,1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56 0 11395,'25'38'1188,"-3"-1"-635,-16-12 0,-2 1-38,-1 3 1,-3-3-45,-2 0 0,-1-1-747,-3 3 1,-2-2-48,-1-1 1,-3-4-2898,-3-1 1,-1-4 3219,3-3 0,-4 1 0,2-2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175 1 9080,'-40'23'1347,"4"1"-720,18-7 1,2 1-44,0 5 0,3 1-179,-1 5 1,3 2-662,4 0 0,3-4 1,4 1 0,1-3 14,2-1 241,1-2 0,2-1 0,2 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366 0 8908,'-19'59'2003,"1"-4"-1392,9-27 0,-3 1-43,-2 2 1,-4 0-40,-2-1 1,-3-1-236,-2-2 1,2-6-611,-2-3 1,2-4 21,-4 0 0,3-4 15,0-3 279,3-5 0,1-4 0,0-5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167 0 8027,'-19'10'0,"3"0"0,4-3 0,1 2 521,0 0 1,0 2-49,-3 2 1,1 2-620,0 3 0,1 2 6,1 1-380,0 1 1,5 1 0,1-1 519,4 0 0,1-3 0,1-2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79 0 8178,'-24'32'1280,"6"-3"1,6 1-665,3 2 1,2 2-43,1 3 1,4-5-381,2-1 0,2-3-462,1 2 1,1-8 14,3-4 253,-1-3 0,6 3 0,1-1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246 0 8763,'-10'49'1321,"0"-10"1,2-12-742,-2 0 1,-3-1-127,-1 0 0,-4 2-631,-3 0 0,0-2-77,1-3 0,-2-2 13,2-3 241,-1-2 0,2-2 0,1-2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3:59.1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202 1 9899,'-37'17'1246,"8"-3"1,8 0-687,4 1 0,1 2-39,1 2 0,2 2-60,2 0 0,1 0-320,2-1 0,0 1-482,1-1 0,3-3 19,0-1 1,3-2 17,0 0 304,2-1 0,0-2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3:59.8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56 0 11395,'25'38'1188,"-3"-1"-635,-16-12 0,-2 1-38,-1 3 1,-3-3-45,-2 0 0,-1-1-747,-3 3 1,-2-2-48,-1-1 1,-3-4-2898,-3-1 1,-1-4 3219,3-3 0,-4 1 0,2-2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0.5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175 1 9080,'-40'23'1347,"4"1"-720,18-7 1,2 1-44,0 5 0,3 1-179,-1 5 1,3 2-662,4 0 0,3-4 1,4 1 0,1-3 14,2-1 241,1-2 0,2-1 0,2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1.3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366 0 8908,'-19'59'2003,"1"-4"-1392,9-27 0,-3 1-43,-2 2 1,-4 0-40,-2-1 1,-3-1-236,-2-2 1,2-6-611,-2-3 1,2-4 21,-4 0 0,3-4 15,0-3 279,3-5 0,1-4 0,0-5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2.1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167 0 8027,'-19'10'0,"3"0"0,4-3 0,1 2 521,0 0 1,0 2-49,-3 2 1,1 2-620,0 3 0,1 2 6,1 1-380,0 1 1,5 1 0,1-1 519,4 0 0,1-3 0,1-2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3.0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79 0 8178,'-24'32'1280,"6"-3"1,6 1-665,3 2 1,2 2-43,1 3 1,4-5-381,2-1 0,2-3-462,1 2 1,1-8 14,3-4 253,-1-3 0,6 3 0,1-1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3.6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246 0 8763,'-10'49'1321,"0"-10"1,2-12-742,-2 0 1,-3-1-127,-1 0 0,-4 2-631,-3 0 0,0-2-77,1-3 0,-2-2 13,2-3 241,-1-2 0,2-2 0,1-2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27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86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19201" y="4560570"/>
            <a:ext cx="4859960" cy="4320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27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6D17517F-03E2-40F2-9645-8DF4CB6BE20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9739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A49C909-55AF-4031-AA47-10AFEB0FDED5}" type="slidenum">
              <a:rPr lang="en-GB" smtClean="0"/>
              <a:pPr eaLnBrk="1" hangingPunct="1"/>
              <a:t>1</a:t>
            </a:fld>
            <a:endParaRPr lang="en-GB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58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Geometry!!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8732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Just for interest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492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Changes since last iteration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Thicker stators to accommodate wire (marginally)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Chord increased to utilise space and minimise rotor-stator 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4548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Larger chord, maximise space</a:t>
            </a:r>
          </a:p>
          <a:p>
            <a:r>
              <a:rPr lang="en-GB" dirty="0"/>
              <a:t>Large rotor sweep at hub (geometric constraints)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8457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(and general printing issues)</a:t>
            </a:r>
          </a:p>
          <a:p>
            <a:r>
              <a:rPr lang="en-GB" dirty="0"/>
              <a:t>Outside flying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Interfacing to do remote hover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RPi records loadcell (don’t need) and RPM (need)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Allow drone to traverse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GB" dirty="0"/>
              <a:t>ALSO! Broken lug </a:t>
            </a:r>
            <a:r>
              <a:rPr lang="en-GB" dirty="0">
                <a:sym typeface="Wingdings" panose="05000000000000000000" pitchFamily="2" charset="2"/>
              </a:rPr>
              <a:t></a:t>
            </a:r>
            <a:endParaRPr lang="en-GB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0938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JSE – high psi, lower phi, hence much lower sigma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7693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High thrust, but reducing this brings fan speed down </a:t>
            </a:r>
            <a:r>
              <a:rPr lang="en-GB" dirty="0" err="1"/>
              <a:t>eg</a:t>
            </a:r>
            <a:r>
              <a:rPr lang="en-GB" dirty="0"/>
              <a:t> 6N gives 6200 rpm</a:t>
            </a:r>
          </a:p>
          <a:p>
            <a:r>
              <a:rPr lang="en-GB" dirty="0"/>
              <a:t>Also sensitive to area ratio: sigma of 1 gives 7600 rpm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845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Notable points: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Sensible triangles/shape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Constant deviation, to ensure correlation at large HTR’s doesn’t blow up (this can be changed to give constant DF, but not much shape difference)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Little chord variation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Very 2D stator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0943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Sweep – side-on</a:t>
            </a:r>
          </a:p>
          <a:p>
            <a:r>
              <a:rPr lang="en-GB" dirty="0"/>
              <a:t>Lean – front-on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63078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Lots of altering .</a:t>
            </a:r>
            <a:r>
              <a:rPr lang="en-GB" dirty="0" err="1"/>
              <a:t>ibl</a:t>
            </a:r>
            <a:r>
              <a:rPr lang="en-GB" dirty="0"/>
              <a:t> file to ensure CAD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0674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Mention spanwise variations of T, P, rho (stag stat) not implemented – necessary? Negligible difference in our operating regime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37859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7991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F0C7B9D-3BFF-468D-93E8-2251219254D1}" type="slidenum">
              <a:rPr lang="en-GB" smtClean="0"/>
              <a:pPr eaLnBrk="1" hangingPunct="1"/>
              <a:t>32</a:t>
            </a:fld>
            <a:endParaRPr lang="en-GB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228600" indent="-228600" eaLnBrk="1" hangingPunct="1">
              <a:buFontTx/>
              <a:buAutoNum type="arabicPeriod"/>
            </a:pPr>
            <a:r>
              <a:rPr lang="en-GB" dirty="0"/>
              <a:t>The e-VTOL market has exploded in the past few years and is projected to continue growing, trebling by 2024.</a:t>
            </a:r>
          </a:p>
          <a:p>
            <a:pPr marL="228600" indent="-228600" eaLnBrk="1" hangingPunct="1">
              <a:buFontTx/>
              <a:buAutoNum type="arabicPeriod"/>
            </a:pPr>
            <a:endParaRPr lang="en-GB" dirty="0"/>
          </a:p>
          <a:p>
            <a:pPr marL="228600" indent="-228600" eaLnBrk="1" hangingPunct="1">
              <a:buFontTx/>
              <a:buAutoNum type="arabicPeriod"/>
            </a:pPr>
            <a:r>
              <a:rPr lang="en-GB" dirty="0"/>
              <a:t>The market shows us that no one configuration is being sought after, with a vast array of designs put forward</a:t>
            </a:r>
          </a:p>
          <a:p>
            <a:pPr marL="685800" lvl="1" indent="-228600" eaLnBrk="1" hangingPunct="1">
              <a:buFontTx/>
              <a:buAutoNum type="arabicPeriod"/>
            </a:pPr>
            <a:r>
              <a:rPr lang="en-GB" dirty="0"/>
              <a:t>PRIMARILY </a:t>
            </a:r>
          </a:p>
          <a:p>
            <a:pPr marL="685800" lvl="1" indent="-228600" eaLnBrk="1" hangingPunct="1">
              <a:buFontTx/>
              <a:buAutoNum type="arabicPeriod"/>
            </a:pPr>
            <a:r>
              <a:rPr lang="en-GB" dirty="0"/>
              <a:t>PROPELLERS</a:t>
            </a:r>
          </a:p>
          <a:p>
            <a:pPr marL="685800" lvl="1" indent="-228600" eaLnBrk="1" hangingPunct="1">
              <a:buFontTx/>
              <a:buAutoNum type="arabicPeriod"/>
            </a:pPr>
            <a:r>
              <a:rPr lang="en-GB" dirty="0"/>
              <a:t>DUCTED FANS</a:t>
            </a:r>
          </a:p>
          <a:p>
            <a:pPr marL="685800" lvl="1" indent="-228600" eaLnBrk="1" hangingPunct="1">
              <a:buFontTx/>
              <a:buAutoNum type="arabicPeriod"/>
            </a:pPr>
            <a:endParaRPr lang="en-GB" dirty="0"/>
          </a:p>
          <a:p>
            <a:pPr marL="228600" lvl="0" indent="-228600" eaLnBrk="1" hangingPunct="1">
              <a:buFontTx/>
              <a:buAutoNum type="arabicPeriod"/>
            </a:pPr>
            <a:r>
              <a:rPr lang="en-GB" dirty="0"/>
              <a:t>In</a:t>
            </a:r>
            <a:r>
              <a:rPr lang="en-GB" b="1" dirty="0"/>
              <a:t>a static test</a:t>
            </a:r>
            <a:r>
              <a:rPr lang="en-GB" dirty="0"/>
              <a:t>, a ducted fan has a </a:t>
            </a:r>
            <a:r>
              <a:rPr lang="en-GB" b="1" dirty="0"/>
              <a:t>higher thrust output</a:t>
            </a:r>
            <a:r>
              <a:rPr lang="en-GB" dirty="0"/>
              <a:t>, </a:t>
            </a:r>
            <a:r>
              <a:rPr lang="en-GB" b="1" dirty="0"/>
              <a:t>is less noisy </a:t>
            </a:r>
            <a:r>
              <a:rPr lang="en-GB" dirty="0"/>
              <a:t>and is </a:t>
            </a:r>
            <a:r>
              <a:rPr lang="en-GB" b="1" dirty="0"/>
              <a:t>contained</a:t>
            </a:r>
            <a:r>
              <a:rPr lang="en-GB" dirty="0"/>
              <a:t>, meaning it is </a:t>
            </a:r>
            <a:r>
              <a:rPr lang="en-GB" b="1" dirty="0"/>
              <a:t>safer</a:t>
            </a:r>
            <a:r>
              <a:rPr lang="en-GB" dirty="0"/>
              <a:t>. </a:t>
            </a:r>
          </a:p>
          <a:p>
            <a:pPr marL="228600" lvl="0" indent="-228600" eaLnBrk="1" hangingPunct="1">
              <a:buFontTx/>
              <a:buAutoNum type="arabicPeriod"/>
            </a:pPr>
            <a:r>
              <a:rPr lang="en-GB" dirty="0"/>
              <a:t>However does the cost of weight and stability prevent them from being a better propulsion system?</a:t>
            </a:r>
          </a:p>
          <a:p>
            <a:pPr marL="228600" lvl="0" indent="-228600" eaLnBrk="1" hangingPunct="1">
              <a:buFontTx/>
              <a:buAutoNum type="arabicPeriod"/>
            </a:pPr>
            <a:endParaRPr lang="en-GB" dirty="0"/>
          </a:p>
          <a:p>
            <a:pPr marL="228600" lvl="0" indent="-228600" eaLnBrk="1" hangingPunct="1">
              <a:buFontTx/>
              <a:buAutoNum type="arabicPeriod"/>
            </a:pPr>
            <a:r>
              <a:rPr lang="en-GB" dirty="0"/>
              <a:t>How we can determine whether ducted fans are a viable system solution to the e-VTOL propulsion problem&gt;</a:t>
            </a:r>
          </a:p>
        </p:txBody>
      </p:sp>
    </p:spTree>
    <p:extLst>
      <p:ext uri="{BB962C8B-B14F-4D97-AF65-F5344CB8AC3E}">
        <p14:creationId xmlns:p14="http://schemas.microsoft.com/office/powerpoint/2010/main" val="41446928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This problem has two primary facets, arising from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A static analysis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A dynamic analysis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Firstly, the ducted fan as a system must be more efficient than a standard propeller in a static hovering configuration. Does the reduction in power requirement outweigh the increase in weight of the vehicle? Hence, ‘Are they a more efficient SYSTEM for e-VTOL vehicles?’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Secondly, the dynamic feasibility of the ducted fan is to be considered. How does the performance vary when the vehicle is subjected to lateral </a:t>
            </a:r>
            <a:r>
              <a:rPr lang="en-US" dirty="0" err="1"/>
              <a:t>manoeuvres</a:t>
            </a:r>
            <a:r>
              <a:rPr lang="en-US" dirty="0"/>
              <a:t>? Hence, ‘Are ducted fans FEASIBLE for an e-VTOL APPLICATION?’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58003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Changing a propulsor from a propeller to a ducted fan introduces a significant increase in weight.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design must therefore be weight minimized, however, does the increase in performance outweigh the extra weight required?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Tests will be conducted with various payloads to determine performance across the fan characteristic.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Need to design a ducted fan suitable for this test.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1009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Need to quantify performance, SOMETHING TO MAXIMISE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Figure of Merit is a non-dimensional thrust to power ratio for a propulsor with zero freestream velocity, </a:t>
            </a:r>
            <a:r>
              <a:rPr lang="en-US" dirty="0" err="1"/>
              <a:t>ie</a:t>
            </a:r>
            <a:r>
              <a:rPr lang="en-US" dirty="0"/>
              <a:t> HOVER.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An ideal ducted fan can be shown to have a larger figure of merit than an open-rotor propeller, but this comes at the price of weight.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diagram shows that an ideal propeller has a maximum </a:t>
            </a:r>
            <a:r>
              <a:rPr lang="en-US" dirty="0" err="1"/>
              <a:t>FoM</a:t>
            </a:r>
            <a:r>
              <a:rPr lang="en-US" dirty="0"/>
              <a:t> of 1. This is an absolute limit.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However, the ducted fan has another degree of freedom, the exit area of the diffuser can be varied and set (shown here as A_E). This control over flow area results in a </a:t>
            </a:r>
            <a:r>
              <a:rPr lang="en-US" dirty="0" err="1"/>
              <a:t>FoM</a:t>
            </a:r>
            <a:r>
              <a:rPr lang="en-US" dirty="0"/>
              <a:t> that has a dependence on the diffusion factor (SIGMA, defined here by A_E/A).  This means an ideal ducted fan with a 1:1 diffuser has a </a:t>
            </a:r>
            <a:r>
              <a:rPr lang="en-US" dirty="0" err="1"/>
              <a:t>FoM</a:t>
            </a:r>
            <a:r>
              <a:rPr lang="en-US" dirty="0"/>
              <a:t> of 1.4, even without any diffusion.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Hence, how can the ducted fan be designed to </a:t>
            </a:r>
            <a:r>
              <a:rPr lang="en-US" dirty="0" err="1"/>
              <a:t>maximise</a:t>
            </a:r>
            <a:r>
              <a:rPr lang="en-US" dirty="0"/>
              <a:t> </a:t>
            </a:r>
            <a:r>
              <a:rPr lang="en-US" dirty="0" err="1"/>
              <a:t>FoM</a:t>
            </a:r>
            <a:r>
              <a:rPr lang="en-US" dirty="0"/>
              <a:t> in a system with a diffusion factor limited by both length and weight?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0" indent="0">
              <a:buFont typeface="+mj-lt"/>
              <a:buNone/>
            </a:pPr>
            <a:r>
              <a:rPr lang="en-US" dirty="0"/>
              <a:t>EXTRA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PROPELLER MODEL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Velocity actuator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Exit area NOT EQUAL to prop area (</a:t>
            </a:r>
            <a:r>
              <a:rPr lang="en-US" dirty="0" err="1"/>
              <a:t>ie</a:t>
            </a:r>
            <a:r>
              <a:rPr lang="en-US" dirty="0"/>
              <a:t> SMALL but non-unity FPR)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EXIT pressure equal to atmospheric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Consider ENERGY and MOMENTUM to get expression for area 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5265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ducted fan has a broad design space that can be characterized by two variables, flow coefficient and stage loading (PHI and PSI)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remaining variables have been fixed, either inherently by definition (sigma phi psi)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geometric constraints (</a:t>
            </a:r>
            <a:r>
              <a:rPr lang="en-US" dirty="0" err="1"/>
              <a:t>r_h</a:t>
            </a:r>
            <a:r>
              <a:rPr lang="en-US" dirty="0"/>
              <a:t>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electrical limits (OMEGA)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However, there is no direct limit on the casing radius?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To close the problem, the thrust produced must be equal to the vehicle weight. I developed a mass model to relate both these quantities to the casing radius, and solving this problem at each design point, obtained the critical operating point for each.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98919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ducted fan design has a broad design space that can be characterized by two variables, flow coefficient and stage loading (PHI and PSI)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remaining variables have been fixed, either inherently by definition (sigma phi psi)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geometric constraints (</a:t>
            </a:r>
            <a:r>
              <a:rPr lang="en-US" dirty="0" err="1"/>
              <a:t>r_h</a:t>
            </a:r>
            <a:r>
              <a:rPr lang="en-US" dirty="0"/>
              <a:t>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electrical limits (OMEGA)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However, there is no direct limit on the casing radius?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To close the problem, the thrust produced must be equal to the vehicle weight. I developed a mass model to relate both these quantities to the casing radius, and solving this problem at each design point, obtained the critical operating point for each.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7072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ducted fan design has a broad design space that can be characterized by two variables, flow coefficient and stage loading (PHI and PSI)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remaining variables have been fixed, either inherently by definition (sigma phi psi)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geometric constraints (</a:t>
            </a:r>
            <a:r>
              <a:rPr lang="en-US" dirty="0" err="1"/>
              <a:t>r_h</a:t>
            </a:r>
            <a:r>
              <a:rPr lang="en-US" dirty="0"/>
              <a:t>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electrical limits (OMEGA)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However, there is no direct limit on the casing radius?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To close the problem, the thrust produced must be equal to the vehicle weight. 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I developed a mass model to relate both these quantities to the casing radius. Solving this problem at each design point obtains the critical operating </a:t>
            </a:r>
            <a:r>
              <a:rPr lang="en-US" dirty="0" err="1"/>
              <a:t>r_c</a:t>
            </a:r>
            <a:r>
              <a:rPr lang="en-US" dirty="0"/>
              <a:t> for design.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7575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I developed this model to </a:t>
            </a:r>
            <a:r>
              <a:rPr lang="en-US" dirty="0" err="1"/>
              <a:t>maximise</a:t>
            </a:r>
            <a:r>
              <a:rPr lang="en-US" dirty="0"/>
              <a:t> </a:t>
            </a:r>
            <a:r>
              <a:rPr lang="en-US" dirty="0" err="1"/>
              <a:t>FoM</a:t>
            </a:r>
            <a:r>
              <a:rPr lang="en-US" dirty="0"/>
              <a:t> and Minimise power.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diagram shows the power required at each design point.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There are limits shown.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red line is a </a:t>
            </a:r>
            <a:r>
              <a:rPr lang="en-US" dirty="0" err="1"/>
              <a:t>cuirrent</a:t>
            </a:r>
            <a:r>
              <a:rPr lang="en-US" dirty="0"/>
              <a:t> limit for the motor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Solid black line is the limit of diffusion factor =1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dashed </a:t>
            </a:r>
            <a:r>
              <a:rPr lang="en-US" dirty="0" err="1"/>
              <a:t>balck</a:t>
            </a:r>
            <a:r>
              <a:rPr lang="en-US" dirty="0"/>
              <a:t> line is a geometric limit of diffusor symmetry.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This suggest we push the design towards the bottom left to reduce power.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73125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This slide shows the variation in casing radius across the design space.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Previously, we determined the bottom left is the ideal design region however, this shows those designs to be too large.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Therefore I have chosen a design in the middle of this region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7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Check not any abnormal errors (</a:t>
            </a:r>
            <a:r>
              <a:rPr lang="en-GB" dirty="0" err="1"/>
              <a:t>NaNs</a:t>
            </a:r>
            <a:r>
              <a:rPr lang="en-GB" dirty="0"/>
              <a:t> in random segments)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642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From my model, I have chosen this design.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 conservative diffuser and intake is used, that will be improved by the work Megan is going to talk about.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72300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fan </a:t>
            </a:r>
            <a:r>
              <a:rPr lang="en-US" dirty="0" err="1"/>
              <a:t>performnce</a:t>
            </a:r>
            <a:r>
              <a:rPr lang="en-US" dirty="0"/>
              <a:t> will be compared against </a:t>
            </a:r>
            <a:r>
              <a:rPr lang="en-US" dirty="0" err="1"/>
              <a:t>propeeller</a:t>
            </a:r>
            <a:r>
              <a:rPr lang="en-US" dirty="0"/>
              <a:t> performance.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 have so far collected data for the propeller, shown here.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This shows </a:t>
            </a:r>
            <a:r>
              <a:rPr lang="en-US" dirty="0" err="1"/>
              <a:t>teh</a:t>
            </a:r>
            <a:r>
              <a:rPr lang="en-US" dirty="0"/>
              <a:t> propeller to have a constant </a:t>
            </a:r>
            <a:r>
              <a:rPr lang="en-US" dirty="0" err="1"/>
              <a:t>FoM</a:t>
            </a:r>
            <a:r>
              <a:rPr lang="en-US" dirty="0"/>
              <a:t> at various loads as expected. This </a:t>
            </a:r>
            <a:r>
              <a:rPr lang="en-US" dirty="0" err="1"/>
              <a:t>FoM</a:t>
            </a:r>
            <a:r>
              <a:rPr lang="en-US" dirty="0"/>
              <a:t> is fairly low as it is for an </a:t>
            </a:r>
            <a:r>
              <a:rPr lang="en-US" dirty="0" err="1"/>
              <a:t>unoptimised</a:t>
            </a:r>
            <a:r>
              <a:rPr lang="en-US" dirty="0"/>
              <a:t> propeller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 expect to see the hover optimized propeller closer to but still below 1, and the fan to be somewhere between 1 and 1.5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 will now talk about the dynamic aspect of the test.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63275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Now the fan has been developed, the next question is that of dynamic performance,?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primary concern here is how the fan behaves in a crosswind, a common flow feature for a vehicle transitioning from hover to horizontal flight. (AS IN THE DIAGRAM)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Crosswinds can lead to separation and resulting decrease in performance AS WELL as </a:t>
            </a:r>
            <a:r>
              <a:rPr lang="en-US" dirty="0" err="1"/>
              <a:t>destabilising</a:t>
            </a:r>
            <a:r>
              <a:rPr lang="en-US" dirty="0"/>
              <a:t> moments on the vehicle.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THEREFORE the key questions are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Does separation occur?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Does the vehicle remain stable?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 test bed is needed to determine this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1375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F0C7B9D-3BFF-468D-93E8-2251219254D1}" type="slidenum">
              <a:rPr lang="en-GB" smtClean="0"/>
              <a:pPr eaLnBrk="1" hangingPunct="1"/>
              <a:t>44</a:t>
            </a:fld>
            <a:endParaRPr lang="en-GB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Here we see this test bed, 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It has a </a:t>
            </a:r>
            <a:r>
              <a:rPr lang="en-GB" dirty="0" err="1"/>
              <a:t>cocentral</a:t>
            </a:r>
            <a:r>
              <a:rPr lang="en-GB" dirty="0"/>
              <a:t> data logging and flight control chassis, 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as well as modular limbs and propulsor assemblies that are suitable for both ducted fans as well as propellers.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My design was 3D printed at the Whittle, allowing for rapid prototyping, also allowing the design to be as light as possible in my price-range (no carbon yet, sadly). 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I have integrated flight control systems with a custom sensor management unit to provide on-board data logging and autonomous flight control.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This test bed allows all the required metrics to be determined…</a:t>
            </a:r>
          </a:p>
        </p:txBody>
      </p:sp>
    </p:spTree>
    <p:extLst>
      <p:ext uri="{BB962C8B-B14F-4D97-AF65-F5344CB8AC3E}">
        <p14:creationId xmlns:p14="http://schemas.microsoft.com/office/powerpoint/2010/main" val="26954851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An overview of the system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Two main aspects to testing this way. The first is Control and the second is Data Collection.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This graphic shows the system level interactions involved.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Managing the vehicle as a whole is a laptop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control aspect is handled by a Pixhawk4 Flight Controller that manages the stability of the platform.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Power and Motor control is shown on the LHS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RHS shows the sensors and the RPi sensor hub.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 have developed a Raspberry Pi based sensor management unit that can record and transmit data. It includes up to 8-channel ADC that allows multi-stream data-logging </a:t>
            </a:r>
            <a:r>
              <a:rPr lang="en-US" b="1" dirty="0"/>
              <a:t>remotely</a:t>
            </a:r>
            <a:r>
              <a:rPr lang="en-US" dirty="0"/>
              <a:t> or </a:t>
            </a:r>
            <a:r>
              <a:rPr lang="en-US" b="1" dirty="0"/>
              <a:t>on-board.</a:t>
            </a:r>
          </a:p>
          <a:p>
            <a:pPr marL="228600" indent="-228600">
              <a:buFont typeface="+mj-lt"/>
              <a:buAutoNum type="arabicPeriod"/>
            </a:pPr>
            <a:endParaRPr lang="en-US" b="1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Sensors are integrated with the existing flight software to enable autonomous position control.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They allow both static and dynamic performance to be determined. These are shown on the left.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Figure of Merit is determined from Power and Thrust measurements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Flow separation comes from tappings and pressure transduces at the intake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Control stability can be determined from the flight control system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Using this test platform, I will be able to determine the performance of the fan in both a static AND dynamic context </a:t>
            </a:r>
            <a:r>
              <a:rPr lang="en-US" dirty="0" err="1"/>
              <a:t>NExt</a:t>
            </a:r>
            <a:r>
              <a:rPr lang="en-US" dirty="0"/>
              <a:t> term 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THANK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63948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 up slides</a:t>
            </a:r>
          </a:p>
          <a:p>
            <a:pPr marL="171450" indent="-171450">
              <a:buFontTx/>
              <a:buChar char="-"/>
            </a:pPr>
            <a:r>
              <a:rPr lang="en-US" dirty="0"/>
              <a:t>ESDU</a:t>
            </a:r>
          </a:p>
          <a:p>
            <a:pPr marL="171450" indent="-171450">
              <a:buFontTx/>
              <a:buChar char="-"/>
            </a:pPr>
            <a:r>
              <a:rPr lang="en-US" dirty="0"/>
              <a:t>LOW RE PROFILES FROM MATHEW M PAPER (DYSON)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4799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 dirty="0"/>
              <a:t>When</a:t>
            </a:r>
            <a:r>
              <a:rPr lang="en-GB" baseline="0" dirty="0"/>
              <a:t> considering the mass model, a hidden fixed geometric variable, diffuser length, is set by the maximum angle of the diffuser from the axial flow direction.</a:t>
            </a:r>
          </a:p>
          <a:p>
            <a:pPr marL="158750" indent="0">
              <a:buNone/>
            </a:pPr>
            <a:endParaRPr lang="en-GB" baseline="0" dirty="0"/>
          </a:p>
          <a:p>
            <a:pPr marL="158750" indent="0">
              <a:buNone/>
            </a:pPr>
            <a:r>
              <a:rPr lang="en-GB" baseline="0" dirty="0"/>
              <a:t>The constants shown here are obtain from empirically obtained data in ESDU 75026 and represent a conservative limit on diffuser separation. </a:t>
            </a:r>
          </a:p>
          <a:p>
            <a:pPr marL="158750" indent="0">
              <a:buNone/>
            </a:pPr>
            <a:endParaRPr lang="en-GB" baseline="0" dirty="0"/>
          </a:p>
          <a:p>
            <a:pPr marL="158750" indent="0">
              <a:buNone/>
            </a:pPr>
            <a:r>
              <a:rPr lang="en-GB" baseline="0" dirty="0"/>
              <a:t>The equation shows that this limit can be expressed solely in terms of SIGMA (diffusion ratio) and hence the operating point variables PHI and PSI.</a:t>
            </a:r>
          </a:p>
          <a:p>
            <a:pPr marL="158750" indent="0">
              <a:buNone/>
            </a:pPr>
            <a:endParaRPr lang="en-GB" baseline="0" dirty="0"/>
          </a:p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3790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Fan eff – contrast with FOM, </a:t>
            </a:r>
            <a:r>
              <a:rPr lang="en-GB" dirty="0" err="1"/>
              <a:t>tradeoff</a:t>
            </a:r>
            <a:endParaRPr lang="en-GB" dirty="0"/>
          </a:p>
          <a:p>
            <a:r>
              <a:rPr lang="en-GB" dirty="0"/>
              <a:t>Rotor + stator blades lead to large values – s/c closer to zero</a:t>
            </a:r>
          </a:p>
          <a:p>
            <a:r>
              <a:rPr lang="en-GB" dirty="0"/>
              <a:t>Picked up by error handling and eliminates datapoints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921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a given flow coefficient, a greater stage loading requires more blades, until the model collapses – geometry unsuitable in those conditions</a:t>
            </a:r>
          </a:p>
          <a:p>
            <a:r>
              <a:rPr lang="en-GB" dirty="0"/>
              <a:t>Thankfully, design point low psi, around 0.25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0277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Expected increase in profile loss as blade count increases</a:t>
            </a:r>
          </a:p>
          <a:p>
            <a:r>
              <a:rPr lang="en-GB" dirty="0"/>
              <a:t>Difference between loss and 1-efficiency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687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Adding a rotor, blade speed halved. Previously stator had no gap</a:t>
            </a:r>
          </a:p>
          <a:p>
            <a:r>
              <a:rPr lang="en-GB" dirty="0"/>
              <a:t>Mild increase in loss going to CRF, clearly the tip loss makes up a great proportion of the loss</a:t>
            </a:r>
          </a:p>
          <a:p>
            <a:r>
              <a:rPr lang="en-GB" dirty="0"/>
              <a:t>End walls least contributing – expect this to increase with adding ducts/casing surrounds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7091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Decreased fan efficiency – </a:t>
            </a:r>
            <a:r>
              <a:rPr lang="en-GB" dirty="0" err="1"/>
              <a:t>cf</a:t>
            </a:r>
            <a:r>
              <a:rPr lang="en-GB" dirty="0"/>
              <a:t> tip losses</a:t>
            </a:r>
          </a:p>
          <a:p>
            <a:r>
              <a:rPr lang="en-GB" dirty="0"/>
              <a:t>Halved blade speed</a:t>
            </a:r>
          </a:p>
          <a:p>
            <a:r>
              <a:rPr lang="en-GB" dirty="0"/>
              <a:t>Design space is larger for blade numbers ~5-10, used in 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993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5931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0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2" y="5365751"/>
            <a:ext cx="9140825" cy="665163"/>
          </a:xfrm>
          <a:prstGeom prst="rect">
            <a:avLst/>
          </a:prstGeom>
          <a:solidFill>
            <a:srgbClr val="003E7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2" y="6030914"/>
            <a:ext cx="9140825" cy="173037"/>
          </a:xfrm>
          <a:prstGeom prst="rect">
            <a:avLst/>
          </a:prstGeom>
          <a:solidFill>
            <a:srgbClr val="6AAD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4177" y="2016126"/>
            <a:ext cx="8374063" cy="576263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7" y="2774950"/>
            <a:ext cx="8374063" cy="539751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862888" y="6448426"/>
            <a:ext cx="900112" cy="1793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8104754-6FEE-40FD-AD4A-7539366A8C4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9202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1718ED-0A6F-4B02-BAC2-2707742BEB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575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5913" y="398463"/>
            <a:ext cx="2093912" cy="53768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4175" y="398463"/>
            <a:ext cx="6129338" cy="53768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F6F71C-000B-4658-8CB8-A06E5B8690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932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175" y="398463"/>
            <a:ext cx="8375650" cy="4238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84177" y="1708151"/>
            <a:ext cx="8374063" cy="4067175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D039AD-5FF8-43DB-8297-ABD7D574A4B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3920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863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980411-26DD-405E-B007-669565CE174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59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4175" y="1708151"/>
            <a:ext cx="4110038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5" y="1708151"/>
            <a:ext cx="4111625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A5104C-7157-4B7C-9F73-159016CA68E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2012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38A137-671F-46C2-960F-8F0CD8C55BE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3814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1C68C8-129B-4101-BD5B-801FA1F7D6A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51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922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11B0F9-6833-4903-94BB-50C36528671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716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664157-4C66-4F1C-A8C8-C46971B0D77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528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6DA2A1-5169-4B9D-A4DF-D99CD463F8AF}"/>
              </a:ext>
            </a:extLst>
          </p:cNvPr>
          <p:cNvSpPr/>
          <p:nvPr userDrawn="1"/>
        </p:nvSpPr>
        <p:spPr bwMode="auto">
          <a:xfrm>
            <a:off x="0" y="6191250"/>
            <a:ext cx="9144000" cy="66675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4175" y="398463"/>
            <a:ext cx="8375650" cy="42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4177" y="1708151"/>
            <a:ext cx="8374063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62888" y="6451601"/>
            <a:ext cx="900112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70267AD-06EA-4277-81E3-F09DC9E6B2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5pPr>
      <a:lvl6pPr marL="457189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6pPr>
      <a:lvl7pPr marL="914377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7pPr>
      <a:lvl8pPr marL="1371566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8pPr>
      <a:lvl9pPr marL="1828754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9pPr>
    </p:titleStyle>
    <p:bodyStyle>
      <a:lvl1pPr marL="269868" indent="-26986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38149" indent="-266693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2pPr>
      <a:lvl3pPr marL="809605" indent="-26986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3pPr>
      <a:lvl4pPr marL="1079473" indent="-268281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4pPr>
      <a:lvl5pPr marL="1350929" indent="-26986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5pPr>
      <a:lvl6pPr marL="1808117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6pPr>
      <a:lvl7pPr marL="2265306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7pPr>
      <a:lvl8pPr marL="2722495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8pPr>
      <a:lvl9pPr marL="3179683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17/06/relationships/model3d" Target="../media/model3d2.glb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17/06/relationships/model3d" Target="../media/model3d4.glb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0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Relationship Id="rId9" Type="http://schemas.openxmlformats.org/officeDocument/2006/relationships/image" Target="../media/image13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40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221.png"/><Relationship Id="rId5" Type="http://schemas.openxmlformats.org/officeDocument/2006/relationships/image" Target="../media/image160.png"/><Relationship Id="rId10" Type="http://schemas.openxmlformats.org/officeDocument/2006/relationships/image" Target="../media/image210.png"/><Relationship Id="rId4" Type="http://schemas.openxmlformats.org/officeDocument/2006/relationships/image" Target="../media/image150.png"/><Relationship Id="rId9" Type="http://schemas.openxmlformats.org/officeDocument/2006/relationships/image" Target="../media/image20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220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240.png"/><Relationship Id="rId10" Type="http://schemas.openxmlformats.org/officeDocument/2006/relationships/image" Target="../media/image26.png"/><Relationship Id="rId4" Type="http://schemas.openxmlformats.org/officeDocument/2006/relationships/image" Target="../media/image230.png"/><Relationship Id="rId9" Type="http://schemas.openxmlformats.org/officeDocument/2006/relationships/image" Target="../media/image25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20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60.pn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20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microsoft.com/office/2007/relationships/hdphoto" Target="../media/hdphoto1.wd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370.png"/><Relationship Id="rId18" Type="http://schemas.openxmlformats.org/officeDocument/2006/relationships/customXml" Target="../ink/ink8.xml"/><Relationship Id="rId26" Type="http://schemas.openxmlformats.org/officeDocument/2006/relationships/customXml" Target="../ink/ink14.xml"/><Relationship Id="rId39" Type="http://schemas.openxmlformats.org/officeDocument/2006/relationships/customXml" Target="../ink/ink27.xml"/><Relationship Id="rId3" Type="http://schemas.openxmlformats.org/officeDocument/2006/relationships/image" Target="../media/image42.png"/><Relationship Id="rId21" Type="http://schemas.openxmlformats.org/officeDocument/2006/relationships/image" Target="../media/image410.png"/><Relationship Id="rId34" Type="http://schemas.openxmlformats.org/officeDocument/2006/relationships/customXml" Target="../ink/ink22.xml"/><Relationship Id="rId7" Type="http://schemas.openxmlformats.org/officeDocument/2006/relationships/image" Target="../media/image340.png"/><Relationship Id="rId12" Type="http://schemas.openxmlformats.org/officeDocument/2006/relationships/customXml" Target="../ink/ink5.xml"/><Relationship Id="rId17" Type="http://schemas.openxmlformats.org/officeDocument/2006/relationships/image" Target="../media/image390.png"/><Relationship Id="rId25" Type="http://schemas.openxmlformats.org/officeDocument/2006/relationships/customXml" Target="../ink/ink13.xml"/><Relationship Id="rId33" Type="http://schemas.openxmlformats.org/officeDocument/2006/relationships/customXml" Target="../ink/ink21.xml"/><Relationship Id="rId38" Type="http://schemas.openxmlformats.org/officeDocument/2006/relationships/customXml" Target="../ink/ink26.xml"/><Relationship Id="rId2" Type="http://schemas.openxmlformats.org/officeDocument/2006/relationships/notesSlide" Target="../notesSlides/notesSlide32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360.png"/><Relationship Id="rId24" Type="http://schemas.openxmlformats.org/officeDocument/2006/relationships/customXml" Target="../ink/ink12.xml"/><Relationship Id="rId32" Type="http://schemas.openxmlformats.org/officeDocument/2006/relationships/customXml" Target="../ink/ink20.xml"/><Relationship Id="rId37" Type="http://schemas.openxmlformats.org/officeDocument/2006/relationships/customXml" Target="../ink/ink25.xml"/><Relationship Id="rId40" Type="http://schemas.openxmlformats.org/officeDocument/2006/relationships/image" Target="../media/image43.png"/><Relationship Id="rId5" Type="http://schemas.openxmlformats.org/officeDocument/2006/relationships/image" Target="../media/image330.png"/><Relationship Id="rId15" Type="http://schemas.openxmlformats.org/officeDocument/2006/relationships/image" Target="../media/image380.png"/><Relationship Id="rId23" Type="http://schemas.openxmlformats.org/officeDocument/2006/relationships/customXml" Target="../ink/ink11.xml"/><Relationship Id="rId28" Type="http://schemas.openxmlformats.org/officeDocument/2006/relationships/customXml" Target="../ink/ink16.xml"/><Relationship Id="rId36" Type="http://schemas.openxmlformats.org/officeDocument/2006/relationships/customXml" Target="../ink/ink24.xml"/><Relationship Id="rId10" Type="http://schemas.openxmlformats.org/officeDocument/2006/relationships/customXml" Target="../ink/ink4.xml"/><Relationship Id="rId19" Type="http://schemas.openxmlformats.org/officeDocument/2006/relationships/image" Target="../media/image400.png"/><Relationship Id="rId31" Type="http://schemas.openxmlformats.org/officeDocument/2006/relationships/customXml" Target="../ink/ink19.xml"/><Relationship Id="rId4" Type="http://schemas.openxmlformats.org/officeDocument/2006/relationships/customXml" Target="../ink/ink1.xml"/><Relationship Id="rId9" Type="http://schemas.openxmlformats.org/officeDocument/2006/relationships/image" Target="../media/image350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customXml" Target="../ink/ink15.xml"/><Relationship Id="rId30" Type="http://schemas.openxmlformats.org/officeDocument/2006/relationships/customXml" Target="../ink/ink18.xml"/><Relationship Id="rId35" Type="http://schemas.openxmlformats.org/officeDocument/2006/relationships/customXml" Target="../ink/ink2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sz="3200" dirty="0"/>
              <a:t>Propulsion Systems for e-VTOL aircraft</a:t>
            </a:r>
            <a:br>
              <a:rPr lang="en-GB" sz="3200" dirty="0"/>
            </a:br>
            <a:endParaRPr lang="en-GB" sz="320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7" y="2843562"/>
            <a:ext cx="8374063" cy="296669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GB" dirty="0"/>
              <a:t>Sam Drury</a:t>
            </a:r>
          </a:p>
          <a:p>
            <a:pPr eaLnBrk="1" hangingPunct="1">
              <a:lnSpc>
                <a:spcPct val="80000"/>
              </a:lnSpc>
            </a:pPr>
            <a:r>
              <a:rPr lang="en-GB" dirty="0"/>
              <a:t>10/02/2020		</a:t>
            </a:r>
          </a:p>
          <a:p>
            <a:pPr eaLnBrk="1" hangingPunct="1">
              <a:lnSpc>
                <a:spcPct val="80000"/>
              </a:lnSpc>
            </a:pPr>
            <a:endParaRPr lang="en-GB" dirty="0"/>
          </a:p>
          <a:p>
            <a:pPr eaLnBrk="1" hangingPunct="1">
              <a:lnSpc>
                <a:spcPct val="80000"/>
              </a:lnSpc>
            </a:pPr>
            <a:endParaRPr lang="en-GB" dirty="0"/>
          </a:p>
          <a:p>
            <a:pPr eaLnBrk="1" hangingPunct="1">
              <a:lnSpc>
                <a:spcPct val="80000"/>
              </a:lnSpc>
            </a:pPr>
            <a:r>
              <a:rPr lang="en-GB" dirty="0"/>
              <a:t>Supervisor:</a:t>
            </a:r>
          </a:p>
          <a:p>
            <a:pPr eaLnBrk="1" hangingPunct="1">
              <a:lnSpc>
                <a:spcPct val="80000"/>
              </a:lnSpc>
            </a:pPr>
            <a:r>
              <a:rPr lang="en-GB" dirty="0"/>
              <a:t>Dr Sam Grimshaw</a:t>
            </a: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384177" y="5548314"/>
            <a:ext cx="8374063" cy="26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Whittle Laboratory</a:t>
            </a:r>
          </a:p>
        </p:txBody>
      </p:sp>
      <p:pic>
        <p:nvPicPr>
          <p:cNvPr id="3" name="Picture 2" descr="A close up of an engine&#10;&#10;Description automatically generated">
            <a:extLst>
              <a:ext uri="{FF2B5EF4-FFF2-40B4-BE49-F238E27FC236}">
                <a16:creationId xmlns:a16="http://schemas.microsoft.com/office/drawing/2014/main" id="{2F39AAFF-7488-4560-AD61-6BF0CFEBDD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231" y="2843561"/>
            <a:ext cx="4246892" cy="218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9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6"/>
    </mc:Choice>
    <mc:Fallback xmlns="">
      <p:transition spd="slow" advTm="170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313BF-07C0-451C-B8A4-08431B1BB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CRF Losses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B7305-C663-4739-97DF-E33A9AF596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pic>
        <p:nvPicPr>
          <p:cNvPr id="8" name="Content Placeholder 7" descr="Graphical user interface, shape, polygon&#10;&#10;Description automatically generated">
            <a:extLst>
              <a:ext uri="{FF2B5EF4-FFF2-40B4-BE49-F238E27FC236}">
                <a16:creationId xmlns:a16="http://schemas.microsoft.com/office/drawing/2014/main" id="{684CFD2B-C75D-48B9-9D24-71C872DDF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44" y="1708150"/>
            <a:ext cx="75533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21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36078-A27D-463C-9144-4ED84E2D7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CRF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3F528-5D2F-4D48-9A7C-E9D9E30D0C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pic>
        <p:nvPicPr>
          <p:cNvPr id="8" name="Content Placeholder 7" descr="Chart, surface chart&#10;&#10;Description automatically generated">
            <a:extLst>
              <a:ext uri="{FF2B5EF4-FFF2-40B4-BE49-F238E27FC236}">
                <a16:creationId xmlns:a16="http://schemas.microsoft.com/office/drawing/2014/main" id="{17DB0848-B6F3-4AA4-9300-B64EA0C55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94" y="1708150"/>
            <a:ext cx="67786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746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CAB1B-8B2C-4298-944A-97B62EEDC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Blue Bear NRF Performance Characteristics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44836-525B-44B3-BC97-A45BCB3BAF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6F8CAF26-D423-4661-9EA3-1AEDB6F67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43" y="1909117"/>
            <a:ext cx="8285713" cy="446153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2E5865E-AF43-4996-B1BE-D76C72FF7555}"/>
              </a:ext>
            </a:extLst>
          </p:cNvPr>
          <p:cNvSpPr/>
          <p:nvPr/>
        </p:nvSpPr>
        <p:spPr bwMode="auto">
          <a:xfrm>
            <a:off x="6393687" y="1715162"/>
            <a:ext cx="2321169" cy="2334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Geometry: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 err="1">
                <a:solidFill>
                  <a:schemeClr val="tx1"/>
                </a:solidFill>
                <a:latin typeface="Arial" charset="0"/>
              </a:rPr>
              <a:t>D_casing</a:t>
            </a:r>
            <a:r>
              <a:rPr lang="en-GB" dirty="0">
                <a:solidFill>
                  <a:schemeClr val="tx1"/>
                </a:solidFill>
                <a:latin typeface="Arial" charset="0"/>
              </a:rPr>
              <a:t> = 1.4 m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D_hub</a:t>
            </a: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= 0.42</a:t>
            </a:r>
            <a:r>
              <a:rPr lang="en-GB" dirty="0">
                <a:solidFill>
                  <a:schemeClr val="tx1"/>
                </a:solidFill>
                <a:latin typeface="Arial" charset="0"/>
              </a:rPr>
              <a:t> m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411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AF6C0-F02F-4FCC-B8CC-FF6540B30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Blue Bear NRF - Losses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34EF0-B1CF-4B7E-8CDA-5D21FD2E50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5EE2BEB-72D2-4A53-AB17-A5843320EE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2812"/>
            <a:ext cx="7553325" cy="40671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F4C0EB-C341-44D8-BE59-DA7B53AE19C1}"/>
              </a:ext>
            </a:extLst>
          </p:cNvPr>
          <p:cNvSpPr/>
          <p:nvPr/>
        </p:nvSpPr>
        <p:spPr bwMode="auto">
          <a:xfrm>
            <a:off x="6987106" y="2829237"/>
            <a:ext cx="2018781" cy="2334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Geometry: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 err="1">
                <a:solidFill>
                  <a:schemeClr val="tx1"/>
                </a:solidFill>
                <a:latin typeface="Arial" charset="0"/>
              </a:rPr>
              <a:t>D_casing</a:t>
            </a:r>
            <a:r>
              <a:rPr lang="en-GB" dirty="0">
                <a:solidFill>
                  <a:schemeClr val="tx1"/>
                </a:solidFill>
                <a:latin typeface="Arial" charset="0"/>
              </a:rPr>
              <a:t> = 1.4 m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D_hub</a:t>
            </a: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= 0.42</a:t>
            </a:r>
            <a:r>
              <a:rPr lang="en-GB" dirty="0">
                <a:solidFill>
                  <a:schemeClr val="tx1"/>
                </a:solidFill>
                <a:latin typeface="Arial" charset="0"/>
              </a:rPr>
              <a:t> m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040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59AB6-0E6B-4056-B6EB-2BC9C95DD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BBNRF3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C0109F-ADB4-4684-832E-7D9F3AD4C2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EAF7454E-16BF-47C4-AD2A-7DC461AD9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94" y="1708150"/>
            <a:ext cx="67786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596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50092-CE1A-4E14-9E9F-9A59FEDA5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BBCRF1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4D150-FDB0-4E16-98B7-04B81E2F4C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  <p:pic>
        <p:nvPicPr>
          <p:cNvPr id="5" name="Content Placeholder 5" descr="A picture containing chart&#10;&#10;Description automatically generated">
            <a:extLst>
              <a:ext uri="{FF2B5EF4-FFF2-40B4-BE49-F238E27FC236}">
                <a16:creationId xmlns:a16="http://schemas.microsoft.com/office/drawing/2014/main" id="{5B52B1DB-6923-4CA0-8D26-5F9C8F4AE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44" y="1708150"/>
            <a:ext cx="7553325" cy="4067175"/>
          </a:xfrm>
        </p:spPr>
      </p:pic>
    </p:spTree>
    <p:extLst>
      <p:ext uri="{BB962C8B-B14F-4D97-AF65-F5344CB8AC3E}">
        <p14:creationId xmlns:p14="http://schemas.microsoft.com/office/powerpoint/2010/main" val="2184940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5700E-BBC6-4893-A19F-0B81761DB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Blue Bear vs Whittle </a:t>
            </a:r>
            <a:r>
              <a:rPr lang="en-GB" dirty="0" err="1"/>
              <a:t>eVTOL</a:t>
            </a:r>
            <a:r>
              <a:rPr lang="en-GB" dirty="0"/>
              <a:t> – CRF Losses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CEB41-0710-4EDE-9774-A9BC6188E5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  <p:pic>
        <p:nvPicPr>
          <p:cNvPr id="5" name="Content Placeholder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8AD2A25-BF8B-4FB1-835A-DAE2CB78B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8" r="6736"/>
          <a:stretch/>
        </p:blipFill>
        <p:spPr>
          <a:xfrm>
            <a:off x="384175" y="1386272"/>
            <a:ext cx="5619826" cy="3576253"/>
          </a:xfrm>
          <a:prstGeom prst="rect">
            <a:avLst/>
          </a:prstGeom>
        </p:spPr>
      </p:pic>
      <p:pic>
        <p:nvPicPr>
          <p:cNvPr id="6" name="Content Placeholder 7" descr="Graphical user interface, shape, polygon&#10;&#10;Description automatically generated">
            <a:extLst>
              <a:ext uri="{FF2B5EF4-FFF2-40B4-BE49-F238E27FC236}">
                <a16:creationId xmlns:a16="http://schemas.microsoft.com/office/drawing/2014/main" id="{62C18539-C843-4138-B6C6-9D88F38323B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1" r="36085"/>
          <a:stretch/>
        </p:blipFill>
        <p:spPr bwMode="auto">
          <a:xfrm>
            <a:off x="4172769" y="3174398"/>
            <a:ext cx="3482950" cy="33765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CD43DC-45CF-4A38-BAD5-7E5CDC60866C}"/>
              </a:ext>
            </a:extLst>
          </p:cNvPr>
          <p:cNvSpPr txBox="1"/>
          <p:nvPr/>
        </p:nvSpPr>
        <p:spPr>
          <a:xfrm>
            <a:off x="7702804" y="4539493"/>
            <a:ext cx="105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Whittle </a:t>
            </a:r>
            <a:r>
              <a:rPr lang="en-GB" dirty="0" err="1"/>
              <a:t>eVTOL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9F9A38-3CC8-480F-B1A2-362637C5FCB6}"/>
              </a:ext>
            </a:extLst>
          </p:cNvPr>
          <p:cNvSpPr txBox="1"/>
          <p:nvPr/>
        </p:nvSpPr>
        <p:spPr>
          <a:xfrm>
            <a:off x="1146918" y="5300124"/>
            <a:ext cx="2263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Geometry has a big effect on loss origins</a:t>
            </a:r>
          </a:p>
        </p:txBody>
      </p:sp>
    </p:spTree>
    <p:extLst>
      <p:ext uri="{BB962C8B-B14F-4D97-AF65-F5344CB8AC3E}">
        <p14:creationId xmlns:p14="http://schemas.microsoft.com/office/powerpoint/2010/main" val="2362563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8C097-06D6-4375-8504-DF557124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BBCRF3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84B1F6-A6A8-49F7-B448-7F67862A6E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23B47F71-ADF2-4E9F-893A-08C9B61A2E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94" y="1708150"/>
            <a:ext cx="67786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11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ADD03-7600-4999-85A3-9407239AB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BF92C-10C8-43ED-88C3-B53C3ABDC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Incorporate spanwise variations into the loss model (integrating up the blades instead of at mean line)</a:t>
            </a:r>
          </a:p>
          <a:p>
            <a:r>
              <a:rPr lang="en-GB" dirty="0"/>
              <a:t>Develop </a:t>
            </a:r>
            <a:r>
              <a:rPr lang="en-GB" dirty="0" err="1"/>
              <a:t>endwall</a:t>
            </a:r>
            <a:r>
              <a:rPr lang="en-GB" dirty="0"/>
              <a:t> loss calculations</a:t>
            </a:r>
          </a:p>
          <a:p>
            <a:r>
              <a:rPr lang="en-GB" dirty="0"/>
              <a:t>Non-isentropic inlet/exit ducts?</a:t>
            </a:r>
          </a:p>
          <a:p>
            <a:r>
              <a:rPr lang="en-GB" dirty="0"/>
              <a:t>Allow capability for inlet/exit swirl</a:t>
            </a:r>
          </a:p>
          <a:p>
            <a:r>
              <a:rPr lang="en-GB" dirty="0"/>
              <a:t>Incorporate a motor efficiency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0D65F-C82C-4913-B4C6-E456C2FB7A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409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6551C-99D2-4134-96B8-C1C7372A3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7C68A-B7FE-42FD-973F-835A103B7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CE7E3-9045-400E-A0B0-F0120B91E1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043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89731-8566-4A4B-98B0-B4E141CF2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V2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F7847-62F2-4790-89CF-A19160F03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Convergence time reduced to ~0.2s per design (1D)</a:t>
            </a:r>
          </a:p>
          <a:p>
            <a:r>
              <a:rPr lang="en-GB" dirty="0"/>
              <a:t>Error handling implemented to highlight and skip over problematic cases</a:t>
            </a:r>
          </a:p>
          <a:p>
            <a:r>
              <a:rPr lang="en-GB" dirty="0"/>
              <a:t>Contra-rotating added</a:t>
            </a:r>
          </a:p>
          <a:p>
            <a:r>
              <a:rPr lang="en-GB" dirty="0"/>
              <a:t>Radial equilibrium implemented for a mixed vortex design</a:t>
            </a:r>
          </a:p>
          <a:p>
            <a:r>
              <a:rPr lang="en-GB" dirty="0"/>
              <a:t>General restructuring and tidy-up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B3F2A-D703-4099-B4FC-BAE90353DD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506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67B74-DCCC-41CE-9CE9-085562BDE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Vortex Exponent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E6184-BF1B-4BFB-9575-C51E190D4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SDG: 1 = free, -1 = forced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B389CA-DD1E-4A47-812E-B9077ACD9F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88EAE1-B3C3-400B-92FD-56E40AC53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81" y="2938394"/>
            <a:ext cx="3486637" cy="9812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A07932-84F1-4B66-A91C-7C449F2F6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681" y="4080843"/>
            <a:ext cx="2829320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66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FD33E-2264-420A-99A5-666C34392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9CE46-B0AB-44A8-A557-041727865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Plot characteristic of fan using thrust plate at exit to vary flow coefficient</a:t>
            </a:r>
          </a:p>
          <a:p>
            <a:r>
              <a:rPr lang="en-GB" dirty="0"/>
              <a:t>Confirm new motor compatibility (tweak if need be) then print</a:t>
            </a:r>
          </a:p>
          <a:p>
            <a:r>
              <a:rPr lang="en-GB" dirty="0"/>
              <a:t>Assemble flying rig and recalculate system efficiency</a:t>
            </a:r>
          </a:p>
          <a:p>
            <a:r>
              <a:rPr lang="en-GB" dirty="0"/>
              <a:t>Attempt hover with 4x EDF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1E732-AE2E-459A-AE84-22A497EA8E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778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10E72-BC64-4EBD-8F6F-C138645D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Printed Design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8948BC3F-3EE6-4B0E-9E81-350BC7F5F368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48125083"/>
                  </p:ext>
                </p:extLst>
              </p:nvPr>
            </p:nvGraphicFramePr>
            <p:xfrm>
              <a:off x="384175" y="1695998"/>
              <a:ext cx="3916760" cy="383487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916760" cy="3834878"/>
                    </a:xfrm>
                    <a:prstGeom prst="rect">
                      <a:avLst/>
                    </a:prstGeom>
                  </am3d:spPr>
                  <am3d:camera>
                    <am3d:pos x="0" y="0" z="681906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85" d="1000000"/>
                    <am3d:preTrans dx="0" dy="-302408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7301524" ay="-2915693" az="-303243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8273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Content Placeholder 4">
                <a:extLst>
                  <a:ext uri="{FF2B5EF4-FFF2-40B4-BE49-F238E27FC236}">
                    <a16:creationId xmlns:a16="http://schemas.microsoft.com/office/drawing/2014/main" id="{8948BC3F-3EE6-4B0E-9E81-350BC7F5F3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4175" y="1695998"/>
                <a:ext cx="3916760" cy="383487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7CBF5-60CA-46F3-8759-C288BEC9E7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876994" y="6172821"/>
            <a:ext cx="900112" cy="179388"/>
          </a:xfrm>
        </p:spPr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1D52B527-7891-43C4-8B63-E2352A9D015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8523790"/>
                  </p:ext>
                </p:extLst>
              </p:nvPr>
            </p:nvGraphicFramePr>
            <p:xfrm>
              <a:off x="4459514" y="2014429"/>
              <a:ext cx="4300311" cy="375075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300311" cy="3750751"/>
                    </a:xfrm>
                    <a:prstGeom prst="rect">
                      <a:avLst/>
                    </a:prstGeom>
                  </am3d:spPr>
                  <am3d:camera>
                    <am3d:pos x="0" y="0" z="655640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05" d="1000000"/>
                    <am3d:preTrans dx="2211569" dy="-9677053" dz="74"/>
                    <am3d:scale>
                      <am3d:sx n="1000000" d="1000000"/>
                      <am3d:sy n="1000000" d="1000000"/>
                      <am3d:sz n="1000000" d="1000000"/>
                    </am3d:scale>
                    <am3d:rot ax="-2614102" ay="759953" az="1009316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8665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1D52B527-7891-43C4-8B63-E2352A9D01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59514" y="2014429"/>
                <a:ext cx="4300311" cy="375075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7777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13972-9B73-40C8-A33D-15A069404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Performance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C95CE4F1-11E8-4A40-AA81-9AB7EB64E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4025" r="7080" b="4459"/>
          <a:stretch/>
        </p:blipFill>
        <p:spPr>
          <a:xfrm>
            <a:off x="109407" y="1433140"/>
            <a:ext cx="8925186" cy="487084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E7D98-C8FE-4735-B0E3-B2D4056A90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6872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1FEBD-0E54-46C5-8679-C2651E8E8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B261A-50D6-4920-9821-1D4C5D7070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CD268E7-5A5E-406D-BC1D-3CA0FF85BE01}"/>
              </a:ext>
            </a:extLst>
          </p:cNvPr>
          <p:cNvSpPr/>
          <p:nvPr/>
        </p:nvSpPr>
        <p:spPr bwMode="auto">
          <a:xfrm>
            <a:off x="1281112" y="1925577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1"/>
                </a:solidFill>
                <a:latin typeface="Arial" charset="0"/>
              </a:rPr>
              <a:t>Synchronous vibration of rotor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6D531A0-9055-4A5E-AA99-0E47984323CD}"/>
              </a:ext>
            </a:extLst>
          </p:cNvPr>
          <p:cNvSpPr/>
          <p:nvPr/>
        </p:nvSpPr>
        <p:spPr bwMode="auto">
          <a:xfrm>
            <a:off x="1281112" y="3005183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1"/>
                </a:solidFill>
                <a:latin typeface="Arial" charset="0"/>
              </a:rPr>
              <a:t>Axial movement in motor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DC29F4C-B232-4807-AEA3-942B50C7E71C}"/>
              </a:ext>
            </a:extLst>
          </p:cNvPr>
          <p:cNvSpPr/>
          <p:nvPr/>
        </p:nvSpPr>
        <p:spPr bwMode="auto">
          <a:xfrm>
            <a:off x="5755307" y="1925578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dirty="0">
                <a:solidFill>
                  <a:schemeClr val="tx1"/>
                </a:solidFill>
                <a:latin typeface="Arial" charset="0"/>
              </a:rPr>
              <a:t>Outsource stator prints, machine rotors from plastic block</a:t>
            </a:r>
            <a:endParaRPr kumimoji="0" lang="en-GB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0105FEA-6438-4258-9F98-7FA0FAEA7D2B}"/>
              </a:ext>
            </a:extLst>
          </p:cNvPr>
          <p:cNvSpPr/>
          <p:nvPr/>
        </p:nvSpPr>
        <p:spPr bwMode="auto">
          <a:xfrm>
            <a:off x="1281111" y="4084788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1"/>
                </a:solidFill>
                <a:latin typeface="Arial" charset="0"/>
              </a:rPr>
              <a:t>Effect of blade count unknown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EE95438-BB80-4A41-A53C-F2FC985F1BBD}"/>
              </a:ext>
            </a:extLst>
          </p:cNvPr>
          <p:cNvSpPr/>
          <p:nvPr/>
        </p:nvSpPr>
        <p:spPr bwMode="auto">
          <a:xfrm>
            <a:off x="5755305" y="3005183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dirty="0">
                <a:solidFill>
                  <a:schemeClr val="tx1"/>
                </a:solidFill>
                <a:latin typeface="Arial" charset="0"/>
              </a:rPr>
              <a:t>Increase validity of results through using same motor</a:t>
            </a:r>
            <a:endParaRPr kumimoji="0" lang="en-GB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1ED18A8-8691-41EA-A3ED-62CAEEC154C2}"/>
              </a:ext>
            </a:extLst>
          </p:cNvPr>
          <p:cNvSpPr/>
          <p:nvPr/>
        </p:nvSpPr>
        <p:spPr bwMode="auto">
          <a:xfrm>
            <a:off x="5755305" y="4084788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dirty="0">
                <a:solidFill>
                  <a:schemeClr val="tx1"/>
                </a:solidFill>
                <a:latin typeface="Arial" charset="0"/>
              </a:rPr>
              <a:t>Iterate various designs through CFD prior to outsourcing / machining?</a:t>
            </a:r>
            <a:endParaRPr kumimoji="0" lang="en-GB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D8D12-5036-4552-A728-ED5EBA5B4EE5}"/>
              </a:ext>
            </a:extLst>
          </p:cNvPr>
          <p:cNvCxnSpPr>
            <a:stCxn id="5" idx="3"/>
            <a:endCxn id="9" idx="1"/>
          </p:cNvCxnSpPr>
          <p:nvPr/>
        </p:nvCxnSpPr>
        <p:spPr bwMode="auto">
          <a:xfrm>
            <a:off x="3388693" y="2404247"/>
            <a:ext cx="2366614" cy="1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904985-0865-4C58-B05E-D337591D3D06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 bwMode="auto">
          <a:xfrm>
            <a:off x="3388693" y="3483853"/>
            <a:ext cx="2366612" cy="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0532A0-6F19-423F-9BA8-76DF872F0E09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 bwMode="auto">
          <a:xfrm>
            <a:off x="3388692" y="4563458"/>
            <a:ext cx="2366613" cy="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395489B-ACA3-469D-9F51-95F72AF4E449}"/>
              </a:ext>
            </a:extLst>
          </p:cNvPr>
          <p:cNvCxnSpPr>
            <a:cxnSpLocks/>
            <a:stCxn id="9" idx="1"/>
            <a:endCxn id="11" idx="3"/>
          </p:cNvCxnSpPr>
          <p:nvPr/>
        </p:nvCxnSpPr>
        <p:spPr bwMode="auto">
          <a:xfrm flipH="1">
            <a:off x="3388692" y="2404248"/>
            <a:ext cx="2366615" cy="215921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4534235-7143-4AF9-995A-453C82CD6D02}"/>
              </a:ext>
            </a:extLst>
          </p:cNvPr>
          <p:cNvSpPr/>
          <p:nvPr/>
        </p:nvSpPr>
        <p:spPr bwMode="auto">
          <a:xfrm>
            <a:off x="1281111" y="5164392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Outside flying challenges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0CE21AA-5C09-4F12-9376-9BCB97F12C79}"/>
              </a:ext>
            </a:extLst>
          </p:cNvPr>
          <p:cNvSpPr/>
          <p:nvPr/>
        </p:nvSpPr>
        <p:spPr bwMode="auto">
          <a:xfrm>
            <a:off x="5755305" y="5164392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dirty="0">
                <a:solidFill>
                  <a:schemeClr val="tx1"/>
                </a:solidFill>
                <a:latin typeface="Arial" charset="0"/>
              </a:rPr>
              <a:t>(enter solution here)</a:t>
            </a:r>
            <a:endParaRPr kumimoji="0" lang="en-GB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DA8091B-097B-45FC-BCC9-E3393E220EA6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 bwMode="auto">
          <a:xfrm>
            <a:off x="3388692" y="5643062"/>
            <a:ext cx="2366613" cy="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421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263E8-83BA-4ED5-BF30-C072B7082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5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2F8C2-EF24-4991-B43E-41574FB2A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(Test existing design?)</a:t>
            </a:r>
          </a:p>
          <a:p>
            <a:r>
              <a:rPr lang="en-GB" dirty="0"/>
              <a:t>Vary inlet/outlet to assess any performance change</a:t>
            </a:r>
          </a:p>
          <a:p>
            <a:pPr lvl="1"/>
            <a:r>
              <a:rPr lang="en-GB" dirty="0"/>
              <a:t>Low HTR design at low Re (JSE demonstrated off-design results)</a:t>
            </a:r>
          </a:p>
          <a:p>
            <a:r>
              <a:rPr lang="en-GB" dirty="0"/>
              <a:t>Continue investigating literature</a:t>
            </a:r>
          </a:p>
          <a:p>
            <a:r>
              <a:rPr lang="en-GB" dirty="0"/>
              <a:t>Cement premise of project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DDFCB-823C-4E23-B955-36B7B143A9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615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4060991-DEC9-4119-B4E0-D7E42DFCA2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61" t="15978" r="25744" b="20262"/>
          <a:stretch/>
        </p:blipFill>
        <p:spPr>
          <a:xfrm>
            <a:off x="2642839" y="2819918"/>
            <a:ext cx="1547304" cy="3456314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8FB9090-66B6-46B2-B115-A21488FBA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11056" r="13981"/>
          <a:stretch/>
        </p:blipFill>
        <p:spPr>
          <a:xfrm>
            <a:off x="327868" y="1621085"/>
            <a:ext cx="2314971" cy="2926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A27F64-D870-4541-AC78-3C7CBC9AC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MATLAB Design using SDG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5EBD5-42D1-41F4-A640-E4FEAFA0B4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9027F8B-05F0-401D-85F7-078C92BD63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0858599"/>
                  </p:ext>
                </p:extLst>
              </p:nvPr>
            </p:nvGraphicFramePr>
            <p:xfrm>
              <a:off x="4572000" y="2605670"/>
              <a:ext cx="3849128" cy="371856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22630">
                      <a:extLst>
                        <a:ext uri="{9D8B030D-6E8A-4147-A177-3AD203B41FA5}">
                          <a16:colId xmlns:a16="http://schemas.microsoft.com/office/drawing/2014/main" val="2115146737"/>
                        </a:ext>
                      </a:extLst>
                    </a:gridCol>
                    <a:gridCol w="392205">
                      <a:extLst>
                        <a:ext uri="{9D8B030D-6E8A-4147-A177-3AD203B41FA5}">
                          <a16:colId xmlns:a16="http://schemas.microsoft.com/office/drawing/2014/main" val="286052652"/>
                        </a:ext>
                      </a:extLst>
                    </a:gridCol>
                    <a:gridCol w="1434293">
                      <a:extLst>
                        <a:ext uri="{9D8B030D-6E8A-4147-A177-3AD203B41FA5}">
                          <a16:colId xmlns:a16="http://schemas.microsoft.com/office/drawing/2014/main" val="1666562375"/>
                        </a:ext>
                      </a:extLst>
                    </a:gridCol>
                  </a:tblGrid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Flow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baseline="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4598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Casing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9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900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900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60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76660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R_Lean</a:t>
                          </a:r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972850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R_Sweep</a:t>
                          </a:r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3928463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Area ratio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4105552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Thrust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i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 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3088214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Stage loading (</a:t>
                          </a:r>
                          <a:r>
                            <a:rPr lang="en-GB" sz="1900" dirty="0" err="1">
                              <a:solidFill>
                                <a:srgbClr val="00B050"/>
                              </a:solidFill>
                            </a:rPr>
                            <a:t>tt</a:t>
                          </a:r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0.265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0392035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Fan speed</a:t>
                          </a:r>
                          <a:r>
                            <a:rPr lang="en-GB" sz="1900" baseline="0" dirty="0">
                              <a:solidFill>
                                <a:srgbClr val="00B050"/>
                              </a:solidFill>
                            </a:rPr>
                            <a:t> </a:t>
                          </a:r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1900" b="0" i="0" baseline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7977 RPM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82395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Blades [R,S]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[11,10]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04868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9027F8B-05F0-401D-85F7-078C92BD63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0858599"/>
                  </p:ext>
                </p:extLst>
              </p:nvPr>
            </p:nvGraphicFramePr>
            <p:xfrm>
              <a:off x="4572000" y="2605670"/>
              <a:ext cx="3849128" cy="371856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22630">
                      <a:extLst>
                        <a:ext uri="{9D8B030D-6E8A-4147-A177-3AD203B41FA5}">
                          <a16:colId xmlns:a16="http://schemas.microsoft.com/office/drawing/2014/main" val="2115146737"/>
                        </a:ext>
                      </a:extLst>
                    </a:gridCol>
                    <a:gridCol w="392205">
                      <a:extLst>
                        <a:ext uri="{9D8B030D-6E8A-4147-A177-3AD203B41FA5}">
                          <a16:colId xmlns:a16="http://schemas.microsoft.com/office/drawing/2014/main" val="286052652"/>
                        </a:ext>
                      </a:extLst>
                    </a:gridCol>
                    <a:gridCol w="1434293">
                      <a:extLst>
                        <a:ext uri="{9D8B030D-6E8A-4147-A177-3AD203B41FA5}">
                          <a16:colId xmlns:a16="http://schemas.microsoft.com/office/drawing/2014/main" val="1666562375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Flow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21875" t="-9524" r="-371875" b="-8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4598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Casing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21875" t="-111290" r="-371875" b="-8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60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76660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R_Lean</a:t>
                          </a:r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972850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R_Sweep</a:t>
                          </a:r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3928463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Area ratio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21875" t="-406349" r="-371875" b="-4984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4105552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Thrust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i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 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3088214"/>
                      </a:ext>
                    </a:extLst>
                  </a:tr>
                  <a:tr h="67056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Stage loading (</a:t>
                          </a:r>
                          <a:r>
                            <a:rPr lang="en-GB" sz="1900" dirty="0" err="1">
                              <a:solidFill>
                                <a:srgbClr val="00B050"/>
                              </a:solidFill>
                            </a:rPr>
                            <a:t>tt</a:t>
                          </a:r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21875" t="-347273" r="-371875" b="-12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0.265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0392035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Fan speed</a:t>
                          </a:r>
                          <a:r>
                            <a:rPr lang="en-GB" sz="1900" baseline="0" dirty="0">
                              <a:solidFill>
                                <a:srgbClr val="00B050"/>
                              </a:solidFill>
                            </a:rPr>
                            <a:t> </a:t>
                          </a:r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21875" t="-793548" r="-371875" b="-1274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7977 RPM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82395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Blades [R,S]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[11,10]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048686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47B51F7-89E6-48B3-92BC-9521BE9B62D7}"/>
              </a:ext>
            </a:extLst>
          </p:cNvPr>
          <p:cNvSpPr txBox="1"/>
          <p:nvPr/>
        </p:nvSpPr>
        <p:spPr>
          <a:xfrm>
            <a:off x="5191871" y="1621085"/>
            <a:ext cx="2609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Inputs</a:t>
            </a:r>
          </a:p>
          <a:p>
            <a:r>
              <a:rPr lang="en-GB" dirty="0">
                <a:solidFill>
                  <a:srgbClr val="00B050"/>
                </a:solidFill>
              </a:rPr>
              <a:t>Outputs</a:t>
            </a:r>
          </a:p>
        </p:txBody>
      </p:sp>
    </p:spTree>
    <p:extLst>
      <p:ext uri="{BB962C8B-B14F-4D97-AF65-F5344CB8AC3E}">
        <p14:creationId xmlns:p14="http://schemas.microsoft.com/office/powerpoint/2010/main" val="10723309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F343A-3E87-431D-B0F0-A772B3BB3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Performance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2D968-2F4A-4ED8-A3F6-F1EFDFCA0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363B326D-5B68-40D0-B1CD-94F2A7F7F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6"/>
          <a:stretch/>
        </p:blipFill>
        <p:spPr>
          <a:xfrm>
            <a:off x="141173" y="1534339"/>
            <a:ext cx="8861654" cy="4917262"/>
          </a:xfrm>
        </p:spPr>
      </p:pic>
    </p:spTree>
    <p:extLst>
      <p:ext uri="{BB962C8B-B14F-4D97-AF65-F5344CB8AC3E}">
        <p14:creationId xmlns:p14="http://schemas.microsoft.com/office/powerpoint/2010/main" val="2383444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2AAEF-F4D7-4A03-BD39-59D4F4A69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Sweep and Lean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3069B10F-6051-4B16-B261-C69EEA54A11B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459021610"/>
                  </p:ext>
                </p:extLst>
              </p:nvPr>
            </p:nvGraphicFramePr>
            <p:xfrm>
              <a:off x="4456007" y="2437738"/>
              <a:ext cx="3406881" cy="25493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406881" cy="2549367"/>
                    </a:xfrm>
                    <a:prstGeom prst="rect">
                      <a:avLst/>
                    </a:prstGeom>
                  </am3d:spPr>
                  <am3d:camera>
                    <am3d:pos x="0" y="0" z="52013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59" d="1000000"/>
                    <am3d:preTrans dx="-35695886" dy="-18371144" dz="-3205960"/>
                    <am3d:scale>
                      <am3d:sx n="1000000" d="1000000"/>
                      <am3d:sy n="1000000" d="1000000"/>
                      <am3d:sz n="1000000" d="1000000"/>
                    </am3d:scale>
                    <am3d:rot ax="-6192375" ay="-4840298" az="620252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7408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Content Placeholder 8">
                <a:extLst>
                  <a:ext uri="{FF2B5EF4-FFF2-40B4-BE49-F238E27FC236}">
                    <a16:creationId xmlns:a16="http://schemas.microsoft.com/office/drawing/2014/main" id="{3069B10F-6051-4B16-B261-C69EEA54A1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6007" y="2437738"/>
                <a:ext cx="3406881" cy="2549367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79B69-4ACB-4920-90F4-214BC57AF8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A007BDE-05A8-443A-A1D0-2CF90CDD407F}"/>
              </a:ext>
            </a:extLst>
          </p:cNvPr>
          <p:cNvSpPr/>
          <p:nvPr/>
        </p:nvSpPr>
        <p:spPr bwMode="auto">
          <a:xfrm>
            <a:off x="1165119" y="2044784"/>
            <a:ext cx="2737808" cy="1061453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b="1" dirty="0"/>
              <a:t>Sweep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Parab</a:t>
            </a:r>
            <a:r>
              <a:rPr lang="en-GB" dirty="0"/>
              <a:t>olic, quadratic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°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8D5370D-22C0-43B0-ADE0-9089456DB3B2}"/>
              </a:ext>
            </a:extLst>
          </p:cNvPr>
          <p:cNvSpPr/>
          <p:nvPr/>
        </p:nvSpPr>
        <p:spPr bwMode="auto">
          <a:xfrm>
            <a:off x="1165119" y="3267242"/>
            <a:ext cx="2737808" cy="1061453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b="1" dirty="0"/>
              <a:t>Lean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Parab</a:t>
            </a:r>
            <a:r>
              <a:rPr lang="en-GB" dirty="0"/>
              <a:t>olic, quartic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20</a:t>
            </a: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°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B3985D-BE85-4E12-AF5D-6457700D4997}"/>
              </a:ext>
            </a:extLst>
          </p:cNvPr>
          <p:cNvSpPr txBox="1"/>
          <p:nvPr/>
        </p:nvSpPr>
        <p:spPr>
          <a:xfrm>
            <a:off x="5168774" y="5176235"/>
            <a:ext cx="293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Radial view from annulus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398A3B-6B2C-48D0-AC42-B1ECF7668A25}"/>
              </a:ext>
            </a:extLst>
          </p:cNvPr>
          <p:cNvCxnSpPr>
            <a:cxnSpLocks/>
          </p:cNvCxnSpPr>
          <p:nvPr/>
        </p:nvCxnSpPr>
        <p:spPr bwMode="auto">
          <a:xfrm>
            <a:off x="6635159" y="3700336"/>
            <a:ext cx="1273936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776CC1F-E8A1-4E06-9128-79D1600170CC}"/>
              </a:ext>
            </a:extLst>
          </p:cNvPr>
          <p:cNvSpPr txBox="1"/>
          <p:nvPr/>
        </p:nvSpPr>
        <p:spPr>
          <a:xfrm>
            <a:off x="6876350" y="3236439"/>
            <a:ext cx="791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950556-E2AF-4E08-A8E5-8F0923852676}"/>
              </a:ext>
            </a:extLst>
          </p:cNvPr>
          <p:cNvSpPr txBox="1"/>
          <p:nvPr/>
        </p:nvSpPr>
        <p:spPr>
          <a:xfrm>
            <a:off x="830582" y="5176235"/>
            <a:ext cx="3406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Suitable values chosen from Taylor &amp; Miller (2015)</a:t>
            </a:r>
          </a:p>
        </p:txBody>
      </p:sp>
    </p:spTree>
    <p:extLst>
      <p:ext uri="{BB962C8B-B14F-4D97-AF65-F5344CB8AC3E}">
        <p14:creationId xmlns:p14="http://schemas.microsoft.com/office/powerpoint/2010/main" val="247113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E873B-B7BF-4E04-B9C1-1E3E48977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Finalised Rotor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BF1D1-CF55-45C0-88E4-9765EF0BFC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08F30AAC-3182-43AA-9BAF-40C7CD5D5F49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02847091"/>
                  </p:ext>
                </p:extLst>
              </p:nvPr>
            </p:nvGraphicFramePr>
            <p:xfrm>
              <a:off x="1439808" y="785169"/>
              <a:ext cx="6264381" cy="519810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264381" cy="5198103"/>
                    </a:xfrm>
                    <a:prstGeom prst="rect">
                      <a:avLst/>
                    </a:prstGeom>
                  </am3d:spPr>
                  <am3d:camera>
                    <am3d:pos x="0" y="0" z="681355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85" d="1000000"/>
                    <am3d:preTrans dx="0" dy="-302611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-8645606" ay="-3028908" az="-175121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4251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Content Placeholder 8">
                <a:extLst>
                  <a:ext uri="{FF2B5EF4-FFF2-40B4-BE49-F238E27FC236}">
                    <a16:creationId xmlns:a16="http://schemas.microsoft.com/office/drawing/2014/main" id="{08F30AAC-3182-43AA-9BAF-40C7CD5D5F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39808" y="785169"/>
                <a:ext cx="6264381" cy="51981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27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7AD16-6277-4DF8-BE5F-1251FFF7E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Assessing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5D427-D5B6-4728-9773-080F54786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Simple checks</a:t>
            </a:r>
          </a:p>
          <a:p>
            <a:pPr lvl="1"/>
            <a:r>
              <a:rPr lang="en-GB" dirty="0"/>
              <a:t>Turn off lossy mechanisms (gaps, thicknesses = 0) – efficiency should be unity (isentropic)</a:t>
            </a:r>
          </a:p>
          <a:p>
            <a:pPr lvl="1"/>
            <a:r>
              <a:rPr lang="en-GB" dirty="0"/>
              <a:t>Check values at design point (phi=0.8, sigma=1.1) compared to V1 output</a:t>
            </a:r>
          </a:p>
          <a:p>
            <a:pPr lvl="1"/>
            <a:r>
              <a:rPr lang="en-GB" dirty="0"/>
              <a:t>Error handling</a:t>
            </a:r>
          </a:p>
          <a:p>
            <a:r>
              <a:rPr lang="en-GB" dirty="0"/>
              <a:t>CFD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A9C12-442C-4AA6-9DD8-C77F2E5246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8569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1F081-EFD5-4A1B-9846-03B663858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MATLAB to .</a:t>
            </a:r>
            <a:r>
              <a:rPr lang="en-GB" dirty="0" err="1"/>
              <a:t>stl</a:t>
            </a:r>
            <a:r>
              <a:rPr lang="en-GB" dirty="0"/>
              <a:t> for 3D Printer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9AADBC8-B720-4760-A8E1-F97CDDC96D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7502695"/>
              </p:ext>
            </p:extLst>
          </p:nvPr>
        </p:nvGraphicFramePr>
        <p:xfrm>
          <a:off x="384175" y="1708150"/>
          <a:ext cx="8374063" cy="4067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1D56C-27F6-43CF-AED0-58B68950F7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0719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3552-990E-4F44-989E-1AB8B1FC2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3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F496D-E95F-43F0-A146-1A2697E8D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Tweak design if necessary</a:t>
            </a:r>
          </a:p>
          <a:p>
            <a:r>
              <a:rPr lang="en-GB" dirty="0"/>
              <a:t>Print 4x rotors</a:t>
            </a:r>
          </a:p>
          <a:p>
            <a:pPr lvl="1"/>
            <a:r>
              <a:rPr lang="en-GB" dirty="0"/>
              <a:t>Check whether stators, shrouds etc also need printing</a:t>
            </a:r>
          </a:p>
          <a:p>
            <a:r>
              <a:rPr lang="en-GB" dirty="0"/>
              <a:t>Continue exploring literature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FA3F6-0D41-4BD8-98E4-57AAB14B60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687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Title 1"/>
          <p:cNvSpPr txBox="1">
            <a:spLocks/>
          </p:cNvSpPr>
          <p:nvPr/>
        </p:nvSpPr>
        <p:spPr bwMode="auto">
          <a:xfrm>
            <a:off x="384175" y="403543"/>
            <a:ext cx="8640484" cy="42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GB" sz="2200" b="1" dirty="0">
                <a:solidFill>
                  <a:schemeClr val="tx2"/>
                </a:solidFill>
              </a:rPr>
              <a:t>The Take-Off of e-VTOL</a:t>
            </a:r>
          </a:p>
        </p:txBody>
      </p:sp>
      <p:sp>
        <p:nvSpPr>
          <p:cNvPr id="30" name="Rectangle 3">
            <a:extLst>
              <a:ext uri="{FF2B5EF4-FFF2-40B4-BE49-F238E27FC236}">
                <a16:creationId xmlns:a16="http://schemas.microsoft.com/office/drawing/2014/main" id="{1501C449-9428-4278-B178-E9833CED6387}"/>
              </a:ext>
            </a:extLst>
          </p:cNvPr>
          <p:cNvSpPr txBox="1">
            <a:spLocks noChangeArrowheads="1"/>
          </p:cNvSpPr>
          <p:nvPr/>
        </p:nvSpPr>
        <p:spPr>
          <a:xfrm>
            <a:off x="1291920" y="5072034"/>
            <a:ext cx="2731440" cy="1333521"/>
          </a:xfrm>
          <a:prstGeom prst="rect">
            <a:avLst/>
          </a:prstGeom>
        </p:spPr>
        <p:txBody>
          <a:bodyPr anchor="t"/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b="1" dirty="0"/>
              <a:t>Ducted Fans</a:t>
            </a:r>
          </a:p>
          <a:p>
            <a:pPr>
              <a:spcAft>
                <a:spcPts val="600"/>
              </a:spcAft>
            </a:pPr>
            <a:r>
              <a:rPr lang="en-US" dirty="0"/>
              <a:t>Higher thrust</a:t>
            </a:r>
          </a:p>
          <a:p>
            <a:pPr>
              <a:spcAft>
                <a:spcPts val="600"/>
              </a:spcAft>
            </a:pPr>
            <a:r>
              <a:rPr lang="en-US" dirty="0"/>
              <a:t>Less Noise</a:t>
            </a:r>
          </a:p>
          <a:p>
            <a:pPr>
              <a:spcAft>
                <a:spcPts val="600"/>
              </a:spcAft>
            </a:pPr>
            <a:r>
              <a:rPr lang="en-US" dirty="0"/>
              <a:t>Contained (Safer)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5DC73C-424D-4331-BABC-F64EB18E1D9A}"/>
              </a:ext>
            </a:extLst>
          </p:cNvPr>
          <p:cNvSpPr/>
          <p:nvPr/>
        </p:nvSpPr>
        <p:spPr bwMode="auto">
          <a:xfrm>
            <a:off x="6577966" y="2094745"/>
            <a:ext cx="370391" cy="109959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377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09D1AE7-F926-694D-9375-E3700B8C17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680" y="3067487"/>
            <a:ext cx="3147305" cy="17718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75A1A6-06E2-884C-B5C7-F09ADDF5B7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500" y="3067487"/>
            <a:ext cx="3147305" cy="17718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644BC00-31A0-E04C-B014-E6DABD3ECD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97" y="1666487"/>
            <a:ext cx="3149952" cy="17718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F5C9441-A73C-AB4A-92A1-C10BE55F2F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665" y="1687920"/>
            <a:ext cx="3147305" cy="1771848"/>
          </a:xfrm>
          <a:prstGeom prst="rect">
            <a:avLst/>
          </a:prstGeom>
        </p:spPr>
      </p:pic>
      <p:sp>
        <p:nvSpPr>
          <p:cNvPr id="22" name="Rectangle 3">
            <a:extLst>
              <a:ext uri="{FF2B5EF4-FFF2-40B4-BE49-F238E27FC236}">
                <a16:creationId xmlns:a16="http://schemas.microsoft.com/office/drawing/2014/main" id="{04881E15-AFFC-0B40-9E04-3CA41FED6A9F}"/>
              </a:ext>
            </a:extLst>
          </p:cNvPr>
          <p:cNvSpPr txBox="1">
            <a:spLocks noChangeArrowheads="1"/>
          </p:cNvSpPr>
          <p:nvPr/>
        </p:nvSpPr>
        <p:spPr>
          <a:xfrm>
            <a:off x="4087764" y="5320806"/>
            <a:ext cx="1233304" cy="101885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spcAft>
                <a:spcPts val="600"/>
              </a:spcAft>
              <a:buNone/>
            </a:pPr>
            <a:r>
              <a:rPr lang="en-US" dirty="0"/>
              <a:t>BUT</a:t>
            </a: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FCA4F934-BA62-6646-8A95-03DE99E94AAE}"/>
              </a:ext>
            </a:extLst>
          </p:cNvPr>
          <p:cNvSpPr txBox="1">
            <a:spLocks noChangeArrowheads="1"/>
          </p:cNvSpPr>
          <p:nvPr/>
        </p:nvSpPr>
        <p:spPr>
          <a:xfrm>
            <a:off x="5482587" y="5163473"/>
            <a:ext cx="2731440" cy="1333521"/>
          </a:xfrm>
          <a:prstGeom prst="rect">
            <a:avLst/>
          </a:prstGeom>
        </p:spPr>
        <p:txBody>
          <a:bodyPr anchor="ctr"/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spcAft>
                <a:spcPts val="600"/>
              </a:spcAft>
              <a:buNone/>
            </a:pPr>
            <a:r>
              <a:rPr lang="en-US" dirty="0"/>
              <a:t>Do they work at a </a:t>
            </a:r>
            <a:r>
              <a:rPr lang="en-US" b="1" dirty="0"/>
              <a:t>SYSTEM</a:t>
            </a:r>
            <a:r>
              <a:rPr lang="en-US" dirty="0"/>
              <a:t> level?</a:t>
            </a:r>
          </a:p>
        </p:txBody>
      </p:sp>
    </p:spTree>
    <p:extLst>
      <p:ext uri="{BB962C8B-B14F-4D97-AF65-F5344CB8AC3E}">
        <p14:creationId xmlns:p14="http://schemas.microsoft.com/office/powerpoint/2010/main" val="22338739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8EDBF8-3BF6-FB4A-85C2-27D64CD5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Questions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39A2A-4FF1-1E40-90BF-C47E93B0C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589" y="1850057"/>
            <a:ext cx="6301436" cy="4067175"/>
          </a:xfrm>
        </p:spPr>
        <p:txBody>
          <a:bodyPr/>
          <a:lstStyle/>
          <a:p>
            <a:pPr marL="0" indent="0" algn="ctr">
              <a:buNone/>
            </a:pPr>
            <a:r>
              <a:rPr lang="en-GB" sz="3200" b="1" dirty="0"/>
              <a:t>Are ducted fans more efficient in static hover?</a:t>
            </a:r>
          </a:p>
          <a:p>
            <a:pPr marL="0" indent="0" algn="ctr">
              <a:buNone/>
            </a:pPr>
            <a:endParaRPr lang="en-GB" sz="3200" b="1" dirty="0"/>
          </a:p>
          <a:p>
            <a:pPr marL="0" indent="0" algn="ctr">
              <a:buNone/>
            </a:pPr>
            <a:r>
              <a:rPr lang="en-GB" sz="3200" b="1" dirty="0"/>
              <a:t>Are ducted fans dynamically stable in an e-VTOL application?</a:t>
            </a:r>
            <a:endParaRPr lang="en-US" sz="32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C263C9-09D1-4145-8E4C-F0522DC362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09E73C-AB94-0D41-AF8C-04D1104EB1CE}"/>
              </a:ext>
            </a:extLst>
          </p:cNvPr>
          <p:cNvGrpSpPr/>
          <p:nvPr/>
        </p:nvGrpSpPr>
        <p:grpSpPr>
          <a:xfrm>
            <a:off x="5234268" y="3017923"/>
            <a:ext cx="2961607" cy="451410"/>
            <a:chOff x="6484335" y="4001294"/>
            <a:chExt cx="4569187" cy="69643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62EA2D0-2A43-2A4F-9BC2-2A4CE80B3072}"/>
                </a:ext>
              </a:extLst>
            </p:cNvPr>
            <p:cNvGrpSpPr/>
            <p:nvPr/>
          </p:nvGrpSpPr>
          <p:grpSpPr>
            <a:xfrm>
              <a:off x="6484335" y="4001294"/>
              <a:ext cx="1554765" cy="511921"/>
              <a:chOff x="7390190" y="3708693"/>
              <a:chExt cx="4008811" cy="131993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4220A2E-4215-CC4F-8D6A-A8B4D13B2992}"/>
                  </a:ext>
                </a:extLst>
              </p:cNvPr>
              <p:cNvGrpSpPr/>
              <p:nvPr/>
            </p:nvGrpSpPr>
            <p:grpSpPr>
              <a:xfrm>
                <a:off x="7797800" y="3708693"/>
                <a:ext cx="3200400" cy="818287"/>
                <a:chOff x="1193800" y="3693250"/>
                <a:chExt cx="3200400" cy="818287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6EBC1627-0614-5D41-AD7B-629E4828902B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753D3407-DCF4-B642-8450-990486346887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4" name="Isosceles Triangle 11">
                  <a:extLst>
                    <a:ext uri="{FF2B5EF4-FFF2-40B4-BE49-F238E27FC236}">
                      <a16:creationId xmlns:a16="http://schemas.microsoft.com/office/drawing/2014/main" id="{E112B916-CB13-464F-82DE-086F6285FC8C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4182E4C1-8495-AE4F-B14B-17A7266ADB63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Teardrop 19">
                <a:extLst>
                  <a:ext uri="{FF2B5EF4-FFF2-40B4-BE49-F238E27FC236}">
                    <a16:creationId xmlns:a16="http://schemas.microsoft.com/office/drawing/2014/main" id="{A487CF35-3898-DF4F-BDEE-D8BF41747858}"/>
                  </a:ext>
                </a:extLst>
              </p:cNvPr>
              <p:cNvSpPr/>
              <p:nvPr/>
            </p:nvSpPr>
            <p:spPr>
              <a:xfrm rot="5400000">
                <a:off x="7047144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Teardrop 20">
                <a:extLst>
                  <a:ext uri="{FF2B5EF4-FFF2-40B4-BE49-F238E27FC236}">
                    <a16:creationId xmlns:a16="http://schemas.microsoft.com/office/drawing/2014/main" id="{5B955F38-FA70-1E4C-A7C5-C21535B2205A}"/>
                  </a:ext>
                </a:extLst>
              </p:cNvPr>
              <p:cNvSpPr/>
              <p:nvPr/>
            </p:nvSpPr>
            <p:spPr>
              <a:xfrm rot="16200000" flipH="1">
                <a:off x="10738748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FB9606A-D19D-DD44-B054-7801AE680025}"/>
                </a:ext>
              </a:extLst>
            </p:cNvPr>
            <p:cNvSpPr/>
            <p:nvPr/>
          </p:nvSpPr>
          <p:spPr>
            <a:xfrm>
              <a:off x="8298606" y="4265932"/>
              <a:ext cx="880665" cy="431800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FF35EC87-A113-584C-9FFF-6D12B8778F83}"/>
                </a:ext>
              </a:extLst>
            </p:cNvPr>
            <p:cNvSpPr/>
            <p:nvPr/>
          </p:nvSpPr>
          <p:spPr>
            <a:xfrm rot="783203" flipV="1">
              <a:off x="7930284" y="4312880"/>
              <a:ext cx="394402" cy="191202"/>
            </a:xfrm>
            <a:prstGeom prst="parallelogram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E7491F03-7D87-F94F-BD5B-2592889566C5}"/>
                </a:ext>
              </a:extLst>
            </p:cNvPr>
            <p:cNvSpPr/>
            <p:nvPr/>
          </p:nvSpPr>
          <p:spPr>
            <a:xfrm rot="20816797" flipH="1" flipV="1">
              <a:off x="9148326" y="4312879"/>
              <a:ext cx="394402" cy="191202"/>
            </a:xfrm>
            <a:prstGeom prst="parallelogram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828AFA1-9D74-834E-9071-6A2C8C89A61A}"/>
                </a:ext>
              </a:extLst>
            </p:cNvPr>
            <p:cNvGrpSpPr/>
            <p:nvPr/>
          </p:nvGrpSpPr>
          <p:grpSpPr>
            <a:xfrm>
              <a:off x="9498757" y="4001294"/>
              <a:ext cx="1554765" cy="511921"/>
              <a:chOff x="7390190" y="3708693"/>
              <a:chExt cx="4008811" cy="131993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F067C33D-2646-9B4D-98E5-566153200175}"/>
                  </a:ext>
                </a:extLst>
              </p:cNvPr>
              <p:cNvGrpSpPr/>
              <p:nvPr/>
            </p:nvGrpSpPr>
            <p:grpSpPr>
              <a:xfrm>
                <a:off x="7797800" y="3708693"/>
                <a:ext cx="3200400" cy="818287"/>
                <a:chOff x="1193800" y="3693250"/>
                <a:chExt cx="3200400" cy="818287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29A3B113-47D4-3342-B5E5-1772D5E74A43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D968E46A-0B49-2E4A-BE56-B9CBBC9C3DB1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" name="Isosceles Triangle 36">
                  <a:extLst>
                    <a:ext uri="{FF2B5EF4-FFF2-40B4-BE49-F238E27FC236}">
                      <a16:creationId xmlns:a16="http://schemas.microsoft.com/office/drawing/2014/main" id="{E5F4C793-BF6B-E040-8D48-D05BA1D5E7BF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30B2F3B0-E3DE-8B4F-BEFC-ED9A1A589D56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ardrop 12">
                <a:extLst>
                  <a:ext uri="{FF2B5EF4-FFF2-40B4-BE49-F238E27FC236}">
                    <a16:creationId xmlns:a16="http://schemas.microsoft.com/office/drawing/2014/main" id="{C5C2CB82-B83F-0342-B2AB-502FE246CC8B}"/>
                  </a:ext>
                </a:extLst>
              </p:cNvPr>
              <p:cNvSpPr/>
              <p:nvPr/>
            </p:nvSpPr>
            <p:spPr>
              <a:xfrm rot="5400000">
                <a:off x="7047144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Teardrop 13">
                <a:extLst>
                  <a:ext uri="{FF2B5EF4-FFF2-40B4-BE49-F238E27FC236}">
                    <a16:creationId xmlns:a16="http://schemas.microsoft.com/office/drawing/2014/main" id="{18A44FFC-3CE9-4943-BB0C-92B617135E20}"/>
                  </a:ext>
                </a:extLst>
              </p:cNvPr>
              <p:cNvSpPr/>
              <p:nvPr/>
            </p:nvSpPr>
            <p:spPr>
              <a:xfrm rot="16200000" flipH="1">
                <a:off x="10738748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03DA91F-C84E-C54F-ADB3-63AF1AA48785}"/>
              </a:ext>
            </a:extLst>
          </p:cNvPr>
          <p:cNvGrpSpPr/>
          <p:nvPr/>
        </p:nvGrpSpPr>
        <p:grpSpPr>
          <a:xfrm>
            <a:off x="4978260" y="5759496"/>
            <a:ext cx="3387530" cy="321094"/>
            <a:chOff x="4399768" y="5942581"/>
            <a:chExt cx="3387530" cy="32109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8EE3125-CDC7-F94F-B1B7-75335B5423EF}"/>
                </a:ext>
              </a:extLst>
            </p:cNvPr>
            <p:cNvGrpSpPr/>
            <p:nvPr/>
          </p:nvGrpSpPr>
          <p:grpSpPr>
            <a:xfrm rot="1317929">
              <a:off x="4399768" y="5955197"/>
              <a:ext cx="2023860" cy="308478"/>
              <a:chOff x="6484335" y="4001294"/>
              <a:chExt cx="4569187" cy="696438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2CAE9600-6CF3-2445-BC95-C8770CE9503D}"/>
                  </a:ext>
                </a:extLst>
              </p:cNvPr>
              <p:cNvGrpSpPr/>
              <p:nvPr/>
            </p:nvGrpSpPr>
            <p:grpSpPr>
              <a:xfrm>
                <a:off x="6484335" y="4001294"/>
                <a:ext cx="1554765" cy="511921"/>
                <a:chOff x="7390190" y="3708693"/>
                <a:chExt cx="4008811" cy="1319938"/>
              </a:xfrm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A985E0A3-7555-5E48-A215-0DDFED42B8D2}"/>
                    </a:ext>
                  </a:extLst>
                </p:cNvPr>
                <p:cNvGrpSpPr/>
                <p:nvPr/>
              </p:nvGrpSpPr>
              <p:grpSpPr>
                <a:xfrm>
                  <a:off x="7797800" y="3708693"/>
                  <a:ext cx="3200400" cy="818287"/>
                  <a:chOff x="1193800" y="3693250"/>
                  <a:chExt cx="3200400" cy="818287"/>
                </a:xfrm>
              </p:grpSpPr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7A45C6B3-16A8-9641-B812-C093CA236DE8}"/>
                      </a:ext>
                    </a:extLst>
                  </p:cNvPr>
                  <p:cNvSpPr/>
                  <p:nvPr/>
                </p:nvSpPr>
                <p:spPr>
                  <a:xfrm>
                    <a:off x="11938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0FE81997-AFD4-434A-A66B-6C6BE6C80569}"/>
                      </a:ext>
                    </a:extLst>
                  </p:cNvPr>
                  <p:cNvSpPr/>
                  <p:nvPr/>
                </p:nvSpPr>
                <p:spPr>
                  <a:xfrm>
                    <a:off x="27940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4" name="Isosceles Triangle 11">
                    <a:extLst>
                      <a:ext uri="{FF2B5EF4-FFF2-40B4-BE49-F238E27FC236}">
                        <a16:creationId xmlns:a16="http://schemas.microsoft.com/office/drawing/2014/main" id="{60F00FC7-6D42-694C-AFFB-ECCBE2C3AA7E}"/>
                      </a:ext>
                    </a:extLst>
                  </p:cNvPr>
                  <p:cNvSpPr/>
                  <p:nvPr/>
                </p:nvSpPr>
                <p:spPr>
                  <a:xfrm>
                    <a:off x="2603500" y="3952737"/>
                    <a:ext cx="381000" cy="330200"/>
                  </a:xfrm>
                  <a:prstGeom prst="triangl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3226BFEB-51C4-5E43-A3D0-6E823E6FFA1B}"/>
                      </a:ext>
                    </a:extLst>
                  </p:cNvPr>
                  <p:cNvCxnSpPr/>
                  <p:nvPr/>
                </p:nvCxnSpPr>
                <p:spPr>
                  <a:xfrm>
                    <a:off x="2784303" y="3693250"/>
                    <a:ext cx="9697" cy="818287"/>
                  </a:xfrm>
                  <a:prstGeom prst="line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0" name="Teardrop 39">
                  <a:extLst>
                    <a:ext uri="{FF2B5EF4-FFF2-40B4-BE49-F238E27FC236}">
                      <a16:creationId xmlns:a16="http://schemas.microsoft.com/office/drawing/2014/main" id="{91EB2286-ED6B-7A4A-AC0F-84A58B787375}"/>
                    </a:ext>
                  </a:extLst>
                </p:cNvPr>
                <p:cNvSpPr/>
                <p:nvPr/>
              </p:nvSpPr>
              <p:spPr>
                <a:xfrm rot="5400000">
                  <a:off x="7047144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" name="Teardrop 40">
                  <a:extLst>
                    <a:ext uri="{FF2B5EF4-FFF2-40B4-BE49-F238E27FC236}">
                      <a16:creationId xmlns:a16="http://schemas.microsoft.com/office/drawing/2014/main" id="{93109DD8-A6DB-1449-A955-D0474935273D}"/>
                    </a:ext>
                  </a:extLst>
                </p:cNvPr>
                <p:cNvSpPr/>
                <p:nvPr/>
              </p:nvSpPr>
              <p:spPr>
                <a:xfrm rot="16200000" flipH="1">
                  <a:off x="10738748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586E1AB6-1403-EB41-B4EB-C692D6D53B1C}"/>
                  </a:ext>
                </a:extLst>
              </p:cNvPr>
              <p:cNvSpPr/>
              <p:nvPr/>
            </p:nvSpPr>
            <p:spPr>
              <a:xfrm>
                <a:off x="8298606" y="4265932"/>
                <a:ext cx="880665" cy="431800"/>
              </a:xfrm>
              <a:prstGeom prst="round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Parallelogram 28">
                <a:extLst>
                  <a:ext uri="{FF2B5EF4-FFF2-40B4-BE49-F238E27FC236}">
                    <a16:creationId xmlns:a16="http://schemas.microsoft.com/office/drawing/2014/main" id="{317DDD86-D465-3F43-A85F-28578751FA31}"/>
                  </a:ext>
                </a:extLst>
              </p:cNvPr>
              <p:cNvSpPr/>
              <p:nvPr/>
            </p:nvSpPr>
            <p:spPr>
              <a:xfrm rot="783203" flipV="1">
                <a:off x="7930284" y="4312880"/>
                <a:ext cx="394402" cy="191202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Parallelogram 29">
                <a:extLst>
                  <a:ext uri="{FF2B5EF4-FFF2-40B4-BE49-F238E27FC236}">
                    <a16:creationId xmlns:a16="http://schemas.microsoft.com/office/drawing/2014/main" id="{989324EF-8098-2744-B404-A8F23BDF6EB5}"/>
                  </a:ext>
                </a:extLst>
              </p:cNvPr>
              <p:cNvSpPr/>
              <p:nvPr/>
            </p:nvSpPr>
            <p:spPr>
              <a:xfrm rot="20816797" flipH="1" flipV="1">
                <a:off x="9148326" y="4312879"/>
                <a:ext cx="394402" cy="191202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F438EA9-7CA0-AF4C-812F-3A9DC3FD82CC}"/>
                  </a:ext>
                </a:extLst>
              </p:cNvPr>
              <p:cNvGrpSpPr/>
              <p:nvPr/>
            </p:nvGrpSpPr>
            <p:grpSpPr>
              <a:xfrm>
                <a:off x="9498757" y="4001294"/>
                <a:ext cx="1554765" cy="511921"/>
                <a:chOff x="7390190" y="3708693"/>
                <a:chExt cx="4008811" cy="1319938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1363EEE3-33DB-2440-A955-4A6A418E9906}"/>
                    </a:ext>
                  </a:extLst>
                </p:cNvPr>
                <p:cNvGrpSpPr/>
                <p:nvPr/>
              </p:nvGrpSpPr>
              <p:grpSpPr>
                <a:xfrm>
                  <a:off x="7797800" y="3708693"/>
                  <a:ext cx="3200400" cy="818287"/>
                  <a:chOff x="1193800" y="3693250"/>
                  <a:chExt cx="3200400" cy="818287"/>
                </a:xfrm>
              </p:grpSpPr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3BEBF7D7-C2F7-0842-8DEA-AFB95A4DF2B1}"/>
                      </a:ext>
                    </a:extLst>
                  </p:cNvPr>
                  <p:cNvSpPr/>
                  <p:nvPr/>
                </p:nvSpPr>
                <p:spPr>
                  <a:xfrm>
                    <a:off x="11938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24DEFF49-9170-264A-9E03-9D1BA0DB18DD}"/>
                      </a:ext>
                    </a:extLst>
                  </p:cNvPr>
                  <p:cNvSpPr/>
                  <p:nvPr/>
                </p:nvSpPr>
                <p:spPr>
                  <a:xfrm>
                    <a:off x="27940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7" name="Isosceles Triangle 36">
                    <a:extLst>
                      <a:ext uri="{FF2B5EF4-FFF2-40B4-BE49-F238E27FC236}">
                        <a16:creationId xmlns:a16="http://schemas.microsoft.com/office/drawing/2014/main" id="{EA0FCA0C-AFE3-AF49-BFF6-867FB95241AE}"/>
                      </a:ext>
                    </a:extLst>
                  </p:cNvPr>
                  <p:cNvSpPr/>
                  <p:nvPr/>
                </p:nvSpPr>
                <p:spPr>
                  <a:xfrm>
                    <a:off x="2603500" y="3952737"/>
                    <a:ext cx="381000" cy="330200"/>
                  </a:xfrm>
                  <a:prstGeom prst="triangl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86F169F9-B17A-4948-A045-833E81D3E354}"/>
                      </a:ext>
                    </a:extLst>
                  </p:cNvPr>
                  <p:cNvCxnSpPr/>
                  <p:nvPr/>
                </p:nvCxnSpPr>
                <p:spPr>
                  <a:xfrm>
                    <a:off x="2784303" y="3693250"/>
                    <a:ext cx="9697" cy="818287"/>
                  </a:xfrm>
                  <a:prstGeom prst="line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" name="Teardrop 32">
                  <a:extLst>
                    <a:ext uri="{FF2B5EF4-FFF2-40B4-BE49-F238E27FC236}">
                      <a16:creationId xmlns:a16="http://schemas.microsoft.com/office/drawing/2014/main" id="{1E59D48C-5716-2F4F-BF31-0EF5E5C98FB4}"/>
                    </a:ext>
                  </a:extLst>
                </p:cNvPr>
                <p:cNvSpPr/>
                <p:nvPr/>
              </p:nvSpPr>
              <p:spPr>
                <a:xfrm rot="5400000">
                  <a:off x="7047144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4" name="Teardrop 33">
                  <a:extLst>
                    <a:ext uri="{FF2B5EF4-FFF2-40B4-BE49-F238E27FC236}">
                      <a16:creationId xmlns:a16="http://schemas.microsoft.com/office/drawing/2014/main" id="{8BE94A22-85D2-A247-B4AA-405AC34C1F99}"/>
                    </a:ext>
                  </a:extLst>
                </p:cNvPr>
                <p:cNvSpPr/>
                <p:nvPr/>
              </p:nvSpPr>
              <p:spPr>
                <a:xfrm rot="16200000" flipH="1">
                  <a:off x="10738748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93BEAD37-ED50-2E43-B6A1-8CBB719FA7B5}"/>
                </a:ext>
              </a:extLst>
            </p:cNvPr>
            <p:cNvSpPr/>
            <p:nvPr/>
          </p:nvSpPr>
          <p:spPr bwMode="auto">
            <a:xfrm>
              <a:off x="6675435" y="5942581"/>
              <a:ext cx="1111863" cy="314668"/>
            </a:xfrm>
            <a:prstGeom prst="rightArrow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6306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F8E06-4FD7-3843-A7D6-259F8451D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95" y="393064"/>
            <a:ext cx="8375651" cy="423863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dirty="0"/>
              <a:t>Are ducted fans more efficient in static hover?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BD1B5-7764-3E46-9F74-4A76C89992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34</a:t>
            </a:fld>
            <a:endParaRPr lang="en-GB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11EF2FE6-BEB8-0446-8063-D151F82734D6}"/>
              </a:ext>
            </a:extLst>
          </p:cNvPr>
          <p:cNvSpPr txBox="1">
            <a:spLocks/>
          </p:cNvSpPr>
          <p:nvPr/>
        </p:nvSpPr>
        <p:spPr bwMode="auto">
          <a:xfrm>
            <a:off x="397845" y="1695110"/>
            <a:ext cx="7647889" cy="307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b="1" kern="0" dirty="0"/>
              <a:t>Does added efficiency outweigh weight penalty for a simple light-weight design?</a:t>
            </a:r>
          </a:p>
          <a:p>
            <a:r>
              <a:rPr lang="en-GB" b="1" kern="0" dirty="0"/>
              <a:t>Hover</a:t>
            </a:r>
            <a:r>
              <a:rPr lang="en-GB" kern="0" dirty="0"/>
              <a:t> tests with variable payload </a:t>
            </a:r>
          </a:p>
          <a:p>
            <a:r>
              <a:rPr lang="en-GB" kern="0" dirty="0"/>
              <a:t>Quadcopter propulsors compared: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kern="0" dirty="0"/>
              <a:t>Generic off-the-shelf propeller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i="1" kern="0" dirty="0"/>
              <a:t>APC</a:t>
            </a:r>
            <a:r>
              <a:rPr lang="en-GB" kern="0" dirty="0"/>
              <a:t> e-VTOL optimised propeller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kern="0" dirty="0"/>
              <a:t>Ducted Fan (??)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ABBF0E-21F2-444B-93C3-ED81185BD55E}"/>
              </a:ext>
            </a:extLst>
          </p:cNvPr>
          <p:cNvGrpSpPr/>
          <p:nvPr/>
        </p:nvGrpSpPr>
        <p:grpSpPr>
          <a:xfrm>
            <a:off x="509915" y="4745120"/>
            <a:ext cx="8249911" cy="1846580"/>
            <a:chOff x="509915" y="4100550"/>
            <a:chExt cx="8249911" cy="18465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5D3B1EE-AB74-4945-835F-600D41134173}"/>
                </a:ext>
              </a:extLst>
            </p:cNvPr>
            <p:cNvGrpSpPr/>
            <p:nvPr/>
          </p:nvGrpSpPr>
          <p:grpSpPr>
            <a:xfrm>
              <a:off x="5680752" y="4100550"/>
              <a:ext cx="2887983" cy="598638"/>
              <a:chOff x="7844980" y="2777138"/>
              <a:chExt cx="3941233" cy="816962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BEAA0EBE-EA66-3C46-A54B-4F4423989232}"/>
                  </a:ext>
                </a:extLst>
              </p:cNvPr>
              <p:cNvGrpSpPr/>
              <p:nvPr/>
            </p:nvGrpSpPr>
            <p:grpSpPr>
              <a:xfrm>
                <a:off x="10276140" y="2777138"/>
                <a:ext cx="1510073" cy="386100"/>
                <a:chOff x="1193800" y="3693250"/>
                <a:chExt cx="3200400" cy="818287"/>
              </a:xfrm>
            </p:grpSpPr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F91D9E9F-38B9-7749-8EEB-182DEAC2A19B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7BEAD44-7186-6D4D-9F6C-884F33D73382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5" name="Isosceles Triangle 16">
                  <a:extLst>
                    <a:ext uri="{FF2B5EF4-FFF2-40B4-BE49-F238E27FC236}">
                      <a16:creationId xmlns:a16="http://schemas.microsoft.com/office/drawing/2014/main" id="{02D49005-35EE-BE4D-B9C3-2496CB6F0819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FD5EFFE-60C2-AC48-B7C7-41F241C473B6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848EA2B4-B25A-6E46-9E5B-7AD9232C2F49}"/>
                  </a:ext>
                </a:extLst>
              </p:cNvPr>
              <p:cNvGrpSpPr/>
              <p:nvPr/>
            </p:nvGrpSpPr>
            <p:grpSpPr>
              <a:xfrm>
                <a:off x="7844980" y="2785260"/>
                <a:ext cx="1510073" cy="386100"/>
                <a:chOff x="1193800" y="3693250"/>
                <a:chExt cx="3200400" cy="818287"/>
              </a:xfrm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2C2CD4B7-C928-CA4B-8727-9F06BD01D481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EC211789-B802-994E-9CA3-ED6518677F61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" name="Isosceles Triangle 21">
                  <a:extLst>
                    <a:ext uri="{FF2B5EF4-FFF2-40B4-BE49-F238E27FC236}">
                      <a16:creationId xmlns:a16="http://schemas.microsoft.com/office/drawing/2014/main" id="{C7305B89-5B7A-C849-B197-FE9E7A8D8F91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43769D1A-9086-114A-9986-BBA62899640B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0900408E-A6E8-1349-9B47-56D8D068F5A9}"/>
                  </a:ext>
                </a:extLst>
              </p:cNvPr>
              <p:cNvSpPr/>
              <p:nvPr/>
            </p:nvSpPr>
            <p:spPr>
              <a:xfrm>
                <a:off x="9366954" y="3162300"/>
                <a:ext cx="880665" cy="431800"/>
              </a:xfrm>
              <a:prstGeom prst="round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Parallelogram 36">
                <a:extLst>
                  <a:ext uri="{FF2B5EF4-FFF2-40B4-BE49-F238E27FC236}">
                    <a16:creationId xmlns:a16="http://schemas.microsoft.com/office/drawing/2014/main" id="{2D7A685E-ED40-6741-ABFC-7BDE3BDE5840}"/>
                  </a:ext>
                </a:extLst>
              </p:cNvPr>
              <p:cNvSpPr/>
              <p:nvPr/>
            </p:nvSpPr>
            <p:spPr>
              <a:xfrm rot="20816797">
                <a:off x="10221454" y="3138641"/>
                <a:ext cx="844922" cy="215900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Parallelogram 37">
                <a:extLst>
                  <a:ext uri="{FF2B5EF4-FFF2-40B4-BE49-F238E27FC236}">
                    <a16:creationId xmlns:a16="http://schemas.microsoft.com/office/drawing/2014/main" id="{4C60B1BF-9954-E148-A2CB-75F19E3C62CC}"/>
                  </a:ext>
                </a:extLst>
              </p:cNvPr>
              <p:cNvSpPr/>
              <p:nvPr/>
            </p:nvSpPr>
            <p:spPr>
              <a:xfrm rot="783203" flipV="1">
                <a:off x="8551144" y="3158052"/>
                <a:ext cx="844922" cy="215900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7F163A0-E612-BE43-A69E-A300AC55387C}"/>
                </a:ext>
              </a:extLst>
            </p:cNvPr>
            <p:cNvGrpSpPr/>
            <p:nvPr/>
          </p:nvGrpSpPr>
          <p:grpSpPr>
            <a:xfrm>
              <a:off x="509915" y="4605746"/>
              <a:ext cx="3348123" cy="510323"/>
              <a:chOff x="6484335" y="4001294"/>
              <a:chExt cx="4569187" cy="696438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38FB674-0120-964C-9863-41474EC9CCD1}"/>
                  </a:ext>
                </a:extLst>
              </p:cNvPr>
              <p:cNvGrpSpPr/>
              <p:nvPr/>
            </p:nvGrpSpPr>
            <p:grpSpPr>
              <a:xfrm>
                <a:off x="6484335" y="4001294"/>
                <a:ext cx="1554765" cy="511921"/>
                <a:chOff x="7390190" y="3708693"/>
                <a:chExt cx="4008811" cy="1319938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64CE1B23-BA13-3248-80CF-98BE021AC985}"/>
                    </a:ext>
                  </a:extLst>
                </p:cNvPr>
                <p:cNvGrpSpPr/>
                <p:nvPr/>
              </p:nvGrpSpPr>
              <p:grpSpPr>
                <a:xfrm>
                  <a:off x="7797800" y="3708693"/>
                  <a:ext cx="3200400" cy="818287"/>
                  <a:chOff x="1193800" y="3693250"/>
                  <a:chExt cx="3200400" cy="818287"/>
                </a:xfrm>
              </p:grpSpPr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8BC35E72-58F0-2241-976C-3D5931FCFD1A}"/>
                      </a:ext>
                    </a:extLst>
                  </p:cNvPr>
                  <p:cNvSpPr/>
                  <p:nvPr/>
                </p:nvSpPr>
                <p:spPr>
                  <a:xfrm>
                    <a:off x="11938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A4A0B440-2F83-7743-9FBC-9B68D4BDBFCA}"/>
                      </a:ext>
                    </a:extLst>
                  </p:cNvPr>
                  <p:cNvSpPr/>
                  <p:nvPr/>
                </p:nvSpPr>
                <p:spPr>
                  <a:xfrm>
                    <a:off x="27940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2" name="Isosceles Triangle 11">
                    <a:extLst>
                      <a:ext uri="{FF2B5EF4-FFF2-40B4-BE49-F238E27FC236}">
                        <a16:creationId xmlns:a16="http://schemas.microsoft.com/office/drawing/2014/main" id="{C7B4D66E-F452-D044-BF08-B94C4D56C6FB}"/>
                      </a:ext>
                    </a:extLst>
                  </p:cNvPr>
                  <p:cNvSpPr/>
                  <p:nvPr/>
                </p:nvSpPr>
                <p:spPr>
                  <a:xfrm>
                    <a:off x="2603500" y="3952737"/>
                    <a:ext cx="381000" cy="330200"/>
                  </a:xfrm>
                  <a:prstGeom prst="triangl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AAB753E6-6E45-7642-AACD-B4EDB89F9AB0}"/>
                      </a:ext>
                    </a:extLst>
                  </p:cNvPr>
                  <p:cNvCxnSpPr/>
                  <p:nvPr/>
                </p:nvCxnSpPr>
                <p:spPr>
                  <a:xfrm>
                    <a:off x="2784303" y="3693250"/>
                    <a:ext cx="9697" cy="818287"/>
                  </a:xfrm>
                  <a:prstGeom prst="line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8" name="Teardrop 27">
                  <a:extLst>
                    <a:ext uri="{FF2B5EF4-FFF2-40B4-BE49-F238E27FC236}">
                      <a16:creationId xmlns:a16="http://schemas.microsoft.com/office/drawing/2014/main" id="{2E446F66-6F80-E94C-A8F8-C1C8A14C0D88}"/>
                    </a:ext>
                  </a:extLst>
                </p:cNvPr>
                <p:cNvSpPr/>
                <p:nvPr/>
              </p:nvSpPr>
              <p:spPr>
                <a:xfrm rot="5400000">
                  <a:off x="7047144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Teardrop 28">
                  <a:extLst>
                    <a:ext uri="{FF2B5EF4-FFF2-40B4-BE49-F238E27FC236}">
                      <a16:creationId xmlns:a16="http://schemas.microsoft.com/office/drawing/2014/main" id="{32F6EEF9-7D96-6348-B31F-E62AA94EBEF2}"/>
                    </a:ext>
                  </a:extLst>
                </p:cNvPr>
                <p:cNvSpPr/>
                <p:nvPr/>
              </p:nvSpPr>
              <p:spPr>
                <a:xfrm rot="16200000" flipH="1">
                  <a:off x="10738748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CCB3DE57-0298-6F4E-B81C-49F8815E4063}"/>
                  </a:ext>
                </a:extLst>
              </p:cNvPr>
              <p:cNvSpPr/>
              <p:nvPr/>
            </p:nvSpPr>
            <p:spPr>
              <a:xfrm>
                <a:off x="8298606" y="4265932"/>
                <a:ext cx="880665" cy="431800"/>
              </a:xfrm>
              <a:prstGeom prst="round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Parallelogram 16">
                <a:extLst>
                  <a:ext uri="{FF2B5EF4-FFF2-40B4-BE49-F238E27FC236}">
                    <a16:creationId xmlns:a16="http://schemas.microsoft.com/office/drawing/2014/main" id="{5CC2E23C-9A34-0445-99EB-79E6A19A6260}"/>
                  </a:ext>
                </a:extLst>
              </p:cNvPr>
              <p:cNvSpPr/>
              <p:nvPr/>
            </p:nvSpPr>
            <p:spPr>
              <a:xfrm rot="783203" flipV="1">
                <a:off x="7930284" y="4312880"/>
                <a:ext cx="394402" cy="191202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Parallelogram 17">
                <a:extLst>
                  <a:ext uri="{FF2B5EF4-FFF2-40B4-BE49-F238E27FC236}">
                    <a16:creationId xmlns:a16="http://schemas.microsoft.com/office/drawing/2014/main" id="{96971D99-B960-1249-BDF8-EDC45EB92BA7}"/>
                  </a:ext>
                </a:extLst>
              </p:cNvPr>
              <p:cNvSpPr/>
              <p:nvPr/>
            </p:nvSpPr>
            <p:spPr>
              <a:xfrm rot="20816797" flipH="1" flipV="1">
                <a:off x="9148326" y="4312879"/>
                <a:ext cx="394402" cy="191202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02B3F6B-84B8-7648-8213-B62F45D0BC16}"/>
                  </a:ext>
                </a:extLst>
              </p:cNvPr>
              <p:cNvGrpSpPr/>
              <p:nvPr/>
            </p:nvGrpSpPr>
            <p:grpSpPr>
              <a:xfrm>
                <a:off x="9498757" y="4001294"/>
                <a:ext cx="1554765" cy="511921"/>
                <a:chOff x="7390190" y="3708693"/>
                <a:chExt cx="4008811" cy="1319938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9334754D-3332-B041-9862-EF325EAB43B6}"/>
                    </a:ext>
                  </a:extLst>
                </p:cNvPr>
                <p:cNvGrpSpPr/>
                <p:nvPr/>
              </p:nvGrpSpPr>
              <p:grpSpPr>
                <a:xfrm>
                  <a:off x="7797800" y="3708693"/>
                  <a:ext cx="3200400" cy="818287"/>
                  <a:chOff x="1193800" y="3693250"/>
                  <a:chExt cx="3200400" cy="818287"/>
                </a:xfrm>
              </p:grpSpPr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3418E4EC-F81C-DF44-924E-C0A3F61F4AC2}"/>
                      </a:ext>
                    </a:extLst>
                  </p:cNvPr>
                  <p:cNvSpPr/>
                  <p:nvPr/>
                </p:nvSpPr>
                <p:spPr>
                  <a:xfrm>
                    <a:off x="11938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60085B12-84DB-B241-A00E-BF22C9B2EC0D}"/>
                      </a:ext>
                    </a:extLst>
                  </p:cNvPr>
                  <p:cNvSpPr/>
                  <p:nvPr/>
                </p:nvSpPr>
                <p:spPr>
                  <a:xfrm>
                    <a:off x="27940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5" name="Isosceles Triangle 36">
                    <a:extLst>
                      <a:ext uri="{FF2B5EF4-FFF2-40B4-BE49-F238E27FC236}">
                        <a16:creationId xmlns:a16="http://schemas.microsoft.com/office/drawing/2014/main" id="{00AFB8DA-825E-9C4E-8275-F54834F4E1E6}"/>
                      </a:ext>
                    </a:extLst>
                  </p:cNvPr>
                  <p:cNvSpPr/>
                  <p:nvPr/>
                </p:nvSpPr>
                <p:spPr>
                  <a:xfrm>
                    <a:off x="2603500" y="3952737"/>
                    <a:ext cx="381000" cy="330200"/>
                  </a:xfrm>
                  <a:prstGeom prst="triangl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3417B9F9-D09E-0248-B382-63F086C127BE}"/>
                      </a:ext>
                    </a:extLst>
                  </p:cNvPr>
                  <p:cNvCxnSpPr/>
                  <p:nvPr/>
                </p:nvCxnSpPr>
                <p:spPr>
                  <a:xfrm>
                    <a:off x="2784303" y="3693250"/>
                    <a:ext cx="9697" cy="818287"/>
                  </a:xfrm>
                  <a:prstGeom prst="line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1" name="Teardrop 20">
                  <a:extLst>
                    <a:ext uri="{FF2B5EF4-FFF2-40B4-BE49-F238E27FC236}">
                      <a16:creationId xmlns:a16="http://schemas.microsoft.com/office/drawing/2014/main" id="{E1C62143-74BD-6E4C-8303-8A6B1EB802F4}"/>
                    </a:ext>
                  </a:extLst>
                </p:cNvPr>
                <p:cNvSpPr/>
                <p:nvPr/>
              </p:nvSpPr>
              <p:spPr>
                <a:xfrm rot="5400000">
                  <a:off x="7047144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" name="Teardrop 21">
                  <a:extLst>
                    <a:ext uri="{FF2B5EF4-FFF2-40B4-BE49-F238E27FC236}">
                      <a16:creationId xmlns:a16="http://schemas.microsoft.com/office/drawing/2014/main" id="{C4E56271-37CD-6948-B505-620ECE73D225}"/>
                    </a:ext>
                  </a:extLst>
                </p:cNvPr>
                <p:cNvSpPr/>
                <p:nvPr/>
              </p:nvSpPr>
              <p:spPr>
                <a:xfrm rot="16200000" flipH="1">
                  <a:off x="10738748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8" name="Isosceles Triangle 40">
              <a:extLst>
                <a:ext uri="{FF2B5EF4-FFF2-40B4-BE49-F238E27FC236}">
                  <a16:creationId xmlns:a16="http://schemas.microsoft.com/office/drawing/2014/main" id="{C82CAE95-9D4A-384B-8ED4-C3606233F8D3}"/>
                </a:ext>
              </a:extLst>
            </p:cNvPr>
            <p:cNvSpPr/>
            <p:nvPr/>
          </p:nvSpPr>
          <p:spPr>
            <a:xfrm>
              <a:off x="4422947" y="5556275"/>
              <a:ext cx="474609" cy="390855"/>
            </a:xfrm>
            <a:prstGeom prst="triangl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E24170E-0492-7343-94A2-BE4828AA5534}"/>
                </a:ext>
              </a:extLst>
            </p:cNvPr>
            <p:cNvCxnSpPr>
              <a:endCxn id="8" idx="0"/>
            </p:cNvCxnSpPr>
            <p:nvPr/>
          </p:nvCxnSpPr>
          <p:spPr>
            <a:xfrm flipV="1">
              <a:off x="2147548" y="5556275"/>
              <a:ext cx="2512704" cy="22334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588D58-4AEA-7446-9686-7D1CF7310BF8}"/>
                </a:ext>
              </a:extLst>
            </p:cNvPr>
            <p:cNvCxnSpPr/>
            <p:nvPr/>
          </p:nvCxnSpPr>
          <p:spPr>
            <a:xfrm flipV="1">
              <a:off x="4688071" y="5329372"/>
              <a:ext cx="2512704" cy="22334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C7F7CDD-BA6B-E64C-95DE-BE8D1D7BE986}"/>
                </a:ext>
              </a:extLst>
            </p:cNvPr>
            <p:cNvCxnSpPr/>
            <p:nvPr/>
          </p:nvCxnSpPr>
          <p:spPr>
            <a:xfrm>
              <a:off x="562839" y="5425990"/>
              <a:ext cx="3257975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844B59B-24F1-6445-A631-0781538AA3C8}"/>
                </a:ext>
              </a:extLst>
            </p:cNvPr>
            <p:cNvCxnSpPr/>
            <p:nvPr/>
          </p:nvCxnSpPr>
          <p:spPr>
            <a:xfrm>
              <a:off x="5501851" y="4986521"/>
              <a:ext cx="3257975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008EE7C-77CB-724F-9ED1-B64FADC3D98A}"/>
                </a:ext>
              </a:extLst>
            </p:cNvPr>
            <p:cNvCxnSpPr/>
            <p:nvPr/>
          </p:nvCxnSpPr>
          <p:spPr>
            <a:xfrm flipV="1">
              <a:off x="2147548" y="5425990"/>
              <a:ext cx="0" cy="35363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B79674A-3E57-9E4E-85D7-F77CF24A619C}"/>
                </a:ext>
              </a:extLst>
            </p:cNvPr>
            <p:cNvCxnSpPr/>
            <p:nvPr/>
          </p:nvCxnSpPr>
          <p:spPr>
            <a:xfrm flipV="1">
              <a:off x="7200775" y="4975742"/>
              <a:ext cx="0" cy="35363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DB0EFB6-387A-C74B-8014-B14938D783B4}"/>
                </a:ext>
              </a:extLst>
            </p:cNvPr>
            <p:cNvSpPr/>
            <p:nvPr/>
          </p:nvSpPr>
          <p:spPr>
            <a:xfrm>
              <a:off x="4588985" y="5482234"/>
              <a:ext cx="140968" cy="14096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326572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3BB2E-48B5-CE41-9A2E-BDB598E3C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Superior Figure of Merit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DBE88-5129-0849-9A6F-F3140E8B18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101;g6b1ba9cacb_0_0">
                <a:extLst>
                  <a:ext uri="{FF2B5EF4-FFF2-40B4-BE49-F238E27FC236}">
                    <a16:creationId xmlns:a16="http://schemas.microsoft.com/office/drawing/2014/main" id="{966B3485-6FDD-E341-A2B3-50710F5BBF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45135" y="5071927"/>
                <a:ext cx="3429000" cy="671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ar-AE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rad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18" name="Google Shape;101;g6b1ba9cacb_0_0">
                <a:extLst>
                  <a:ext uri="{FF2B5EF4-FFF2-40B4-BE49-F238E27FC236}">
                    <a16:creationId xmlns:a16="http://schemas.microsoft.com/office/drawing/2014/main" id="{966B3485-6FDD-E341-A2B3-50710F5BB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5135" y="5071927"/>
                <a:ext cx="3429000" cy="671227"/>
              </a:xfrm>
              <a:prstGeom prst="rect">
                <a:avLst/>
              </a:prstGeom>
              <a:blipFill>
                <a:blip r:embed="rId3"/>
                <a:stretch>
                  <a:fillRect l="-3690" t="-5556" b="-1518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101;g6b1ba9cacb_0_0">
                <a:extLst>
                  <a:ext uri="{FF2B5EF4-FFF2-40B4-BE49-F238E27FC236}">
                    <a16:creationId xmlns:a16="http://schemas.microsoft.com/office/drawing/2014/main" id="{F4E0ADFC-AD15-1C4B-9664-17AA073FB7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865" y="5098338"/>
                <a:ext cx="3429000" cy="6712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ar-A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19" name="Google Shape;101;g6b1ba9cacb_0_0">
                <a:extLst>
                  <a:ext uri="{FF2B5EF4-FFF2-40B4-BE49-F238E27FC236}">
                    <a16:creationId xmlns:a16="http://schemas.microsoft.com/office/drawing/2014/main" id="{F4E0ADFC-AD15-1C4B-9664-17AA073FB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65" y="5098338"/>
                <a:ext cx="3429000" cy="671228"/>
              </a:xfrm>
              <a:prstGeom prst="rect">
                <a:avLst/>
              </a:prstGeom>
              <a:blipFill>
                <a:blip r:embed="rId4"/>
                <a:stretch>
                  <a:fillRect l="-3321" t="-12963" b="-1444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0C41E8DB-6D18-F042-ABF7-9DDB7416EDB4}"/>
              </a:ext>
            </a:extLst>
          </p:cNvPr>
          <p:cNvGrpSpPr/>
          <p:nvPr/>
        </p:nvGrpSpPr>
        <p:grpSpPr>
          <a:xfrm>
            <a:off x="624741" y="3643343"/>
            <a:ext cx="2719249" cy="1288774"/>
            <a:chOff x="-147009" y="4629308"/>
            <a:chExt cx="3223547" cy="152778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5F1D972-6048-DA47-9B5B-9E4642126BB1}"/>
                </a:ext>
              </a:extLst>
            </p:cNvPr>
            <p:cNvGrpSpPr/>
            <p:nvPr/>
          </p:nvGrpSpPr>
          <p:grpSpPr>
            <a:xfrm>
              <a:off x="-123862" y="4629308"/>
              <a:ext cx="3200400" cy="818287"/>
              <a:chOff x="1193800" y="3693250"/>
              <a:chExt cx="3200400" cy="818287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EAE4D94-999E-C646-B4B9-F329130E9F0A}"/>
                  </a:ext>
                </a:extLst>
              </p:cNvPr>
              <p:cNvSpPr/>
              <p:nvPr/>
            </p:nvSpPr>
            <p:spPr>
              <a:xfrm>
                <a:off x="11938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5E97662C-93CF-1243-A8E2-D706FDEA7680}"/>
                  </a:ext>
                </a:extLst>
              </p:cNvPr>
              <p:cNvSpPr/>
              <p:nvPr/>
            </p:nvSpPr>
            <p:spPr>
              <a:xfrm>
                <a:off x="27940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Isosceles Triangle 2">
                <a:extLst>
                  <a:ext uri="{FF2B5EF4-FFF2-40B4-BE49-F238E27FC236}">
                    <a16:creationId xmlns:a16="http://schemas.microsoft.com/office/drawing/2014/main" id="{C41474CA-E690-0E4B-A2D7-589FBC1BD72D}"/>
                  </a:ext>
                </a:extLst>
              </p:cNvPr>
              <p:cNvSpPr/>
              <p:nvPr/>
            </p:nvSpPr>
            <p:spPr>
              <a:xfrm>
                <a:off x="2603500" y="3952737"/>
                <a:ext cx="381000" cy="330200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6623D9D-CF29-754F-8462-76332348732F}"/>
                  </a:ext>
                </a:extLst>
              </p:cNvPr>
              <p:cNvCxnSpPr/>
              <p:nvPr/>
            </p:nvCxnSpPr>
            <p:spPr>
              <a:xfrm>
                <a:off x="2784303" y="3693250"/>
                <a:ext cx="9697" cy="818287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C20D749-99C0-F941-AF8B-1C76A2D627D0}"/>
                </a:ext>
              </a:extLst>
            </p:cNvPr>
            <p:cNvCxnSpPr>
              <a:cxnSpLocks/>
            </p:cNvCxnSpPr>
            <p:nvPr/>
          </p:nvCxnSpPr>
          <p:spPr>
            <a:xfrm>
              <a:off x="-147009" y="5719266"/>
              <a:ext cx="322354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E6A57D-46AA-6744-8887-4CE678C5A575}"/>
                    </a:ext>
                  </a:extLst>
                </p:cNvPr>
                <p:cNvSpPr txBox="1"/>
                <p:nvPr/>
              </p:nvSpPr>
              <p:spPr>
                <a:xfrm>
                  <a:off x="1285837" y="5719266"/>
                  <a:ext cx="381000" cy="4378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ln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</a:ln>
                            <a:noFill/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GB" dirty="0">
                    <a:ln>
                      <a:solidFill>
                        <a:schemeClr val="tx1">
                          <a:lumMod val="50000"/>
                        </a:schemeClr>
                      </a:solidFill>
                    </a:ln>
                    <a:noFill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E6A57D-46AA-6744-8887-4CE678C5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5837" y="5719266"/>
                  <a:ext cx="381000" cy="43782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2C349E1-A4C1-6F42-886E-AEC168E6745E}"/>
              </a:ext>
            </a:extLst>
          </p:cNvPr>
          <p:cNvGrpSpPr/>
          <p:nvPr/>
        </p:nvGrpSpPr>
        <p:grpSpPr>
          <a:xfrm>
            <a:off x="5792599" y="3435167"/>
            <a:ext cx="2819401" cy="1551244"/>
            <a:chOff x="5610187" y="1916347"/>
            <a:chExt cx="4008812" cy="22056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A73A0F2-DECD-DB4C-9AAC-5C5A0B7BD611}"/>
                </a:ext>
              </a:extLst>
            </p:cNvPr>
            <p:cNvGrpSpPr/>
            <p:nvPr/>
          </p:nvGrpSpPr>
          <p:grpSpPr>
            <a:xfrm>
              <a:off x="5610187" y="1916347"/>
              <a:ext cx="4008812" cy="1319939"/>
              <a:chOff x="7390189" y="3708693"/>
              <a:chExt cx="4008812" cy="1319939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277C1F3-657C-3849-BCAB-D8EBCC29258F}"/>
                  </a:ext>
                </a:extLst>
              </p:cNvPr>
              <p:cNvGrpSpPr/>
              <p:nvPr/>
            </p:nvGrpSpPr>
            <p:grpSpPr>
              <a:xfrm>
                <a:off x="7797800" y="3708693"/>
                <a:ext cx="3200400" cy="818287"/>
                <a:chOff x="1193800" y="3693250"/>
                <a:chExt cx="3200400" cy="818287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C3A5816E-4DE6-6349-A202-5604BECB6581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D11160D7-B925-AD4B-81B1-584ECF2FD6E2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Isosceles Triangle 15">
                  <a:extLst>
                    <a:ext uri="{FF2B5EF4-FFF2-40B4-BE49-F238E27FC236}">
                      <a16:creationId xmlns:a16="http://schemas.microsoft.com/office/drawing/2014/main" id="{F5D99FCC-2A89-794D-9069-1C24BB24C6BA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122F499B-A346-E646-842D-9773EBBDABBB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accent4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Teardrop 11">
                <a:extLst>
                  <a:ext uri="{FF2B5EF4-FFF2-40B4-BE49-F238E27FC236}">
                    <a16:creationId xmlns:a16="http://schemas.microsoft.com/office/drawing/2014/main" id="{F64656AF-03CD-0046-A18C-43CB85157BEF}"/>
                  </a:ext>
                </a:extLst>
              </p:cNvPr>
              <p:cNvSpPr/>
              <p:nvPr/>
            </p:nvSpPr>
            <p:spPr>
              <a:xfrm rot="5400000">
                <a:off x="7047143" y="4368378"/>
                <a:ext cx="1003300" cy="317207"/>
              </a:xfrm>
              <a:prstGeom prst="teardrop">
                <a:avLst>
                  <a:gd name="adj" fmla="val 142105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Teardrop 12">
                <a:extLst>
                  <a:ext uri="{FF2B5EF4-FFF2-40B4-BE49-F238E27FC236}">
                    <a16:creationId xmlns:a16="http://schemas.microsoft.com/office/drawing/2014/main" id="{73AF9505-9D71-E442-A35F-278ADCC16D0A}"/>
                  </a:ext>
                </a:extLst>
              </p:cNvPr>
              <p:cNvSpPr/>
              <p:nvPr/>
            </p:nvSpPr>
            <p:spPr>
              <a:xfrm rot="16200000" flipH="1">
                <a:off x="10738748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FD6945C-C773-9841-A7BE-C361182D610B}"/>
                </a:ext>
              </a:extLst>
            </p:cNvPr>
            <p:cNvCxnSpPr>
              <a:cxnSpLocks/>
            </p:cNvCxnSpPr>
            <p:nvPr/>
          </p:nvCxnSpPr>
          <p:spPr>
            <a:xfrm>
              <a:off x="5994651" y="2669331"/>
              <a:ext cx="322354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452E44B-9F3D-9D4A-91B5-A3506088EA45}"/>
                </a:ext>
              </a:extLst>
            </p:cNvPr>
            <p:cNvCxnSpPr>
              <a:cxnSpLocks/>
            </p:cNvCxnSpPr>
            <p:nvPr/>
          </p:nvCxnSpPr>
          <p:spPr>
            <a:xfrm>
              <a:off x="6136253" y="3507531"/>
              <a:ext cx="29464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6D1D563-A163-E74E-A3FC-42EF8AE7E0A2}"/>
                    </a:ext>
                  </a:extLst>
                </p:cNvPr>
                <p:cNvSpPr txBox="1"/>
                <p:nvPr/>
              </p:nvSpPr>
              <p:spPr>
                <a:xfrm>
                  <a:off x="7427499" y="3596868"/>
                  <a:ext cx="381002" cy="52514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tx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6D1D563-A163-E74E-A3FC-42EF8AE7E0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7499" y="3596868"/>
                  <a:ext cx="381002" cy="525141"/>
                </a:xfrm>
                <a:prstGeom prst="rect">
                  <a:avLst/>
                </a:prstGeom>
                <a:blipFill>
                  <a:blip r:embed="rId6"/>
                  <a:stretch>
                    <a:fillRect l="-3636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ECE31E3-B485-1246-A857-7E20435ECEBD}"/>
                    </a:ext>
                  </a:extLst>
                </p:cNvPr>
                <p:cNvSpPr txBox="1"/>
                <p:nvPr/>
              </p:nvSpPr>
              <p:spPr>
                <a:xfrm>
                  <a:off x="7427499" y="2760852"/>
                  <a:ext cx="381002" cy="52514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GB" dirty="0">
                    <a:solidFill>
                      <a:schemeClr val="tx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ECE31E3-B485-1246-A857-7E20435ECE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7499" y="2760852"/>
                  <a:ext cx="381002" cy="525141"/>
                </a:xfrm>
                <a:prstGeom prst="rect">
                  <a:avLst/>
                </a:prstGeom>
                <a:blipFill>
                  <a:blip r:embed="rId7"/>
                  <a:stretch>
                    <a:fillRect l="-181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Google Shape;101;g6b1ba9cacb_0_0">
                <a:extLst>
                  <a:ext uri="{FF2B5EF4-FFF2-40B4-BE49-F238E27FC236}">
                    <a16:creationId xmlns:a16="http://schemas.microsoft.com/office/drawing/2014/main" id="{1BF2893B-FF50-4F40-912E-CC08924979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62300" y="1670826"/>
                <a:ext cx="2819400" cy="1375940"/>
              </a:xfrm>
              <a:prstGeom prst="round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ar-AE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ar-AE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ar-AE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26" name="Google Shape;101;g6b1ba9cacb_0_0">
                <a:extLst>
                  <a:ext uri="{FF2B5EF4-FFF2-40B4-BE49-F238E27FC236}">
                    <a16:creationId xmlns:a16="http://schemas.microsoft.com/office/drawing/2014/main" id="{1BF2893B-FF50-4F40-912E-CC0892497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300" y="1670826"/>
                <a:ext cx="2819400" cy="1375940"/>
              </a:xfrm>
              <a:prstGeom prst="roundRect">
                <a:avLst/>
              </a:prstGeom>
              <a:blipFill>
                <a:blip r:embed="rId8"/>
                <a:stretch>
                  <a:fillRect l="-1333" b="-76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Google Shape;101;g6b1ba9cacb_0_0">
                <a:extLst>
                  <a:ext uri="{FF2B5EF4-FFF2-40B4-BE49-F238E27FC236}">
                    <a16:creationId xmlns:a16="http://schemas.microsoft.com/office/drawing/2014/main" id="{E0C73548-237E-A543-9193-BFFEA785CF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6213" y="5677917"/>
                <a:ext cx="3429000" cy="671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27" name="Google Shape;101;g6b1ba9cacb_0_0">
                <a:extLst>
                  <a:ext uri="{FF2B5EF4-FFF2-40B4-BE49-F238E27FC236}">
                    <a16:creationId xmlns:a16="http://schemas.microsoft.com/office/drawing/2014/main" id="{E0C73548-237E-A543-9193-BFFEA785C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13" y="5677917"/>
                <a:ext cx="3429000" cy="671227"/>
              </a:xfrm>
              <a:prstGeom prst="rect">
                <a:avLst/>
              </a:prstGeom>
              <a:blipFill>
                <a:blip r:embed="rId9"/>
                <a:stretch>
                  <a:fillRect l="-3690" t="-3704" b="-1925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Arrow 27">
            <a:extLst>
              <a:ext uri="{FF2B5EF4-FFF2-40B4-BE49-F238E27FC236}">
                <a16:creationId xmlns:a16="http://schemas.microsoft.com/office/drawing/2014/main" id="{84A332D2-926B-354F-A142-A7985843B217}"/>
              </a:ext>
            </a:extLst>
          </p:cNvPr>
          <p:cNvSpPr/>
          <p:nvPr/>
        </p:nvSpPr>
        <p:spPr>
          <a:xfrm>
            <a:off x="4171951" y="3702159"/>
            <a:ext cx="800100" cy="6539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609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156C-6E8C-084B-B101-4C594CE8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of Free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E4955-338F-6143-938B-3EDB6A36FE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36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/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Floating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1" i="1" smtClean="0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𝝍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/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Fixed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(~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𝑉𝑂𝐿𝑇𝐴𝐺𝐸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𝑀𝐴𝑋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blipFill>
                <a:blip r:embed="rId4"/>
                <a:stretch>
                  <a:fillRect t="-1370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AA539BB-6B3E-C74B-9AAE-A9EE13D4AE06}"/>
              </a:ext>
            </a:extLst>
          </p:cNvPr>
          <p:cNvGrpSpPr/>
          <p:nvPr/>
        </p:nvGrpSpPr>
        <p:grpSpPr>
          <a:xfrm>
            <a:off x="1388327" y="2852494"/>
            <a:ext cx="3447976" cy="3688801"/>
            <a:chOff x="2856177" y="2852493"/>
            <a:chExt cx="3447976" cy="368880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AFE47C2-6338-4145-A4A5-B57DB955E38A}"/>
                </a:ext>
              </a:extLst>
            </p:cNvPr>
            <p:cNvGrpSpPr/>
            <p:nvPr/>
          </p:nvGrpSpPr>
          <p:grpSpPr>
            <a:xfrm>
              <a:off x="2856177" y="2852494"/>
              <a:ext cx="3447976" cy="3688800"/>
              <a:chOff x="3354329" y="2712442"/>
              <a:chExt cx="2433444" cy="368880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2CF3D10-5AF3-8E44-BC0E-FA8D96AD75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554380" y="2712442"/>
                <a:ext cx="17620" cy="3688800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7BD64FA3-FE37-9A48-BBD3-3F759322EADE}"/>
                  </a:ext>
                </a:extLst>
              </p:cNvPr>
              <p:cNvGrpSpPr/>
              <p:nvPr/>
            </p:nvGrpSpPr>
            <p:grpSpPr>
              <a:xfrm>
                <a:off x="3354329" y="2922909"/>
                <a:ext cx="2433444" cy="3012763"/>
                <a:chOff x="3354329" y="2922909"/>
                <a:chExt cx="2433444" cy="3012763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46FD5C16-BF56-DE43-B836-ED1677F42A2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446178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5DFF3012-3AC1-394E-B875-BF5691A7D8DB}"/>
                    </a:ext>
                  </a:extLst>
                </p:cNvPr>
                <p:cNvCxnSpPr/>
                <p:nvPr/>
              </p:nvCxnSpPr>
              <p:spPr bwMode="auto">
                <a:xfrm flipV="1">
                  <a:off x="5539254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1C349025-F965-5A46-AAEF-203490702375}"/>
                    </a:ext>
                  </a:extLst>
                </p:cNvPr>
                <p:cNvCxnSpPr/>
                <p:nvPr/>
              </p:nvCxnSpPr>
              <p:spPr bwMode="auto">
                <a:xfrm>
                  <a:off x="3588888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1B48C4C-E73A-6447-B9BE-7EE00A6A4982}"/>
                    </a:ext>
                  </a:extLst>
                </p:cNvPr>
                <p:cNvCxnSpPr/>
                <p:nvPr/>
              </p:nvCxnSpPr>
              <p:spPr bwMode="auto">
                <a:xfrm>
                  <a:off x="5539254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4B3806E7-2D80-0D4F-9701-10E287F44248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C64264F4-97D7-6247-A299-57ED81EF1544}"/>
                    </a:ext>
                  </a:extLst>
                </p:cNvPr>
                <p:cNvCxnSpPr/>
                <p:nvPr/>
              </p:nvCxnSpPr>
              <p:spPr bwMode="auto">
                <a:xfrm>
                  <a:off x="4950796" y="3763342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5881EFE5-7B9A-8447-AC67-9A276A673107}"/>
                    </a:ext>
                  </a:extLst>
                </p:cNvPr>
                <p:cNvCxnSpPr/>
                <p:nvPr/>
              </p:nvCxnSpPr>
              <p:spPr bwMode="auto">
                <a:xfrm flipV="1">
                  <a:off x="4169416" y="2922909"/>
                  <a:ext cx="38496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F7EE2DD1-FE9E-AA4B-B58C-DC04D90B7DE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556142" y="2922909"/>
                  <a:ext cx="39421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82A6F3D-EB74-1E46-9F3E-222951234346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4ED073C7-336D-E04D-9D11-926863E74472}"/>
                    </a:ext>
                  </a:extLst>
                </p:cNvPr>
                <p:cNvCxnSpPr/>
                <p:nvPr/>
              </p:nvCxnSpPr>
              <p:spPr bwMode="auto">
                <a:xfrm>
                  <a:off x="5549041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624A0764-23DF-504A-A706-FC2CC93B6872}"/>
                    </a:ext>
                  </a:extLst>
                </p:cNvPr>
                <p:cNvCxnSpPr/>
                <p:nvPr/>
              </p:nvCxnSpPr>
              <p:spPr bwMode="auto">
                <a:xfrm flipH="1">
                  <a:off x="4712977" y="5399317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9FCC2CFC-6F08-1342-B1F6-612546ADD12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354329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F2ED79E5-9A94-504A-9B93-6D01CAE2EF58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58701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7ABC822B-CBF6-8545-9E7A-E95077A9F2E3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47971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3EBF8E8-615A-EA42-996E-28E9FE2F496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47970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0DC3DAA9-08B0-EF41-96AB-BE9D941591B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652534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C5A66A5-A181-6445-963B-5AE006B41D7A}"/>
                    </a:ext>
                  </a:extLst>
                </p:cNvPr>
                <p:cNvCxnSpPr/>
                <p:nvPr/>
              </p:nvCxnSpPr>
              <p:spPr bwMode="auto">
                <a:xfrm>
                  <a:off x="365253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0A64D8E-0C84-4145-AA10-83CE4F4C64A7}"/>
                    </a:ext>
                  </a:extLst>
                </p:cNvPr>
                <p:cNvCxnSpPr/>
                <p:nvPr/>
              </p:nvCxnSpPr>
              <p:spPr bwMode="auto">
                <a:xfrm>
                  <a:off x="545802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13A6F8CF-78D5-7B4E-947A-F775D2F2857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04748" y="4692769"/>
                  <a:ext cx="581592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733E6D38-4702-714B-A656-7335B9FE65D8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4894" y="5200540"/>
                  <a:ext cx="572622" cy="59463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A61D7B32-4B27-A04D-9B51-A735697D32D9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64894" y="4692769"/>
                  <a:ext cx="549278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1B8A3E41-94B2-374D-A23F-A301BCAB04D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3061" y="5218150"/>
                  <a:ext cx="587112" cy="41854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591624BD-0D2F-594E-97C6-29485734E28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587150" y="4692769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0B9C0ADB-BDAC-3C43-B444-AB9A9E4F023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51237" y="4687304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9E8C80D-134D-4448-94E8-46755086A0A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1714" y="4798977"/>
                  <a:ext cx="569697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E09760C5-3C24-BA45-BE8E-5BFEA6C210C9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0177" y="4798977"/>
                  <a:ext cx="573142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cxnSp>
          <p:nvCxnSpPr>
            <p:cNvPr id="83" name="Curved Connector 82">
              <a:extLst>
                <a:ext uri="{FF2B5EF4-FFF2-40B4-BE49-F238E27FC236}">
                  <a16:creationId xmlns:a16="http://schemas.microsoft.com/office/drawing/2014/main" id="{47DAB3EB-0116-6A4D-ADCE-15131849B7B7}"/>
                </a:ext>
              </a:extLst>
            </p:cNvPr>
            <p:cNvCxnSpPr/>
            <p:nvPr/>
          </p:nvCxnSpPr>
          <p:spPr bwMode="auto">
            <a:xfrm>
              <a:off x="4561135" y="2921053"/>
              <a:ext cx="311072" cy="94304"/>
            </a:xfrm>
            <a:prstGeom prst="curvedConnector3">
              <a:avLst>
                <a:gd name="adj1" fmla="val -118750"/>
              </a:avLst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5C5B608-BA02-8444-ABDF-4C1FD72E26E2}"/>
                </a:ext>
              </a:extLst>
            </p:cNvPr>
            <p:cNvGrpSpPr/>
            <p:nvPr/>
          </p:nvGrpSpPr>
          <p:grpSpPr>
            <a:xfrm>
              <a:off x="4461901" y="4570872"/>
              <a:ext cx="214252" cy="214252"/>
              <a:chOff x="7408333" y="3903394"/>
              <a:chExt cx="821903" cy="82190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C77A1FA0-22B0-5B4F-B244-99BCB3CDC2E9}"/>
                  </a:ext>
                </a:extLst>
              </p:cNvPr>
              <p:cNvGrpSpPr/>
              <p:nvPr/>
            </p:nvGrpSpPr>
            <p:grpSpPr>
              <a:xfrm>
                <a:off x="7408333" y="3903394"/>
                <a:ext cx="821267" cy="821902"/>
                <a:chOff x="7408333" y="3903394"/>
                <a:chExt cx="821267" cy="821902"/>
              </a:xfrm>
            </p:grpSpPr>
            <p:sp>
              <p:nvSpPr>
                <p:cNvPr id="89" name="Pie 88">
                  <a:extLst>
                    <a:ext uri="{FF2B5EF4-FFF2-40B4-BE49-F238E27FC236}">
                      <a16:creationId xmlns:a16="http://schemas.microsoft.com/office/drawing/2014/main" id="{445E91A9-8C87-0349-8FF8-787AE035A9B0}"/>
                    </a:ext>
                  </a:extLst>
                </p:cNvPr>
                <p:cNvSpPr/>
                <p:nvPr/>
              </p:nvSpPr>
              <p:spPr bwMode="auto">
                <a:xfrm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  <p:sp>
              <p:nvSpPr>
                <p:cNvPr id="90" name="Pie 89">
                  <a:extLst>
                    <a:ext uri="{FF2B5EF4-FFF2-40B4-BE49-F238E27FC236}">
                      <a16:creationId xmlns:a16="http://schemas.microsoft.com/office/drawing/2014/main" id="{70082D7C-F32E-A04D-960F-1A2C957D7857}"/>
                    </a:ext>
                  </a:extLst>
                </p:cNvPr>
                <p:cNvSpPr/>
                <p:nvPr/>
              </p:nvSpPr>
              <p:spPr bwMode="auto">
                <a:xfrm flipH="1" flipV="1"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</p:grp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D57FD4E-D34F-9B45-AF9E-7B29709134F3}"/>
                  </a:ext>
                </a:extLst>
              </p:cNvPr>
              <p:cNvSpPr/>
              <p:nvPr/>
            </p:nvSpPr>
            <p:spPr bwMode="auto">
              <a:xfrm>
                <a:off x="7408334" y="3903394"/>
                <a:ext cx="821902" cy="821902"/>
              </a:xfrm>
              <a:prstGeom prst="ellipse">
                <a:avLst/>
              </a:prstGeom>
              <a:noFill/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</p:grpSp>
        <p:sp>
          <p:nvSpPr>
            <p:cNvPr id="94" name="Down Arrow 93">
              <a:extLst>
                <a:ext uri="{FF2B5EF4-FFF2-40B4-BE49-F238E27FC236}">
                  <a16:creationId xmlns:a16="http://schemas.microsoft.com/office/drawing/2014/main" id="{A13DB3CD-3B55-CA4D-BEB8-1D86201D093F}"/>
                </a:ext>
              </a:extLst>
            </p:cNvPr>
            <p:cNvSpPr/>
            <p:nvPr/>
          </p:nvSpPr>
          <p:spPr bwMode="auto">
            <a:xfrm>
              <a:off x="4438868" y="4806619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sp>
          <p:nvSpPr>
            <p:cNvPr id="95" name="Down Arrow 94">
              <a:extLst>
                <a:ext uri="{FF2B5EF4-FFF2-40B4-BE49-F238E27FC236}">
                  <a16:creationId xmlns:a16="http://schemas.microsoft.com/office/drawing/2014/main" id="{6181680E-BF11-734C-B2AB-AA4131E5FD93}"/>
                </a:ext>
              </a:extLst>
            </p:cNvPr>
            <p:cNvSpPr/>
            <p:nvPr/>
          </p:nvSpPr>
          <p:spPr bwMode="auto">
            <a:xfrm flipV="1">
              <a:off x="4438868" y="3922517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6EFF722-75DA-BA48-A1CE-60714261D683}"/>
                </a:ext>
              </a:extLst>
            </p:cNvPr>
            <p:cNvCxnSpPr/>
            <p:nvPr/>
          </p:nvCxnSpPr>
          <p:spPr bwMode="auto">
            <a:xfrm flipH="1" flipV="1">
              <a:off x="4026713" y="5479106"/>
              <a:ext cx="534907" cy="334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51AB58A-3654-9440-8801-5E75C93B1FC4}"/>
                </a:ext>
              </a:extLst>
            </p:cNvPr>
            <p:cNvCxnSpPr/>
            <p:nvPr/>
          </p:nvCxnSpPr>
          <p:spPr bwMode="auto">
            <a:xfrm flipH="1">
              <a:off x="4569151" y="5484117"/>
              <a:ext cx="1382872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/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/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/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/>
                <p:nvPr/>
              </p:nvSpPr>
              <p:spPr>
                <a:xfrm>
                  <a:off x="5197286" y="5395995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7286" y="5395995"/>
                  <a:ext cx="38228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/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/>
              <p:nvPr/>
            </p:nvSpPr>
            <p:spPr>
              <a:xfrm>
                <a:off x="5731329" y="4353858"/>
                <a:ext cx="2383971" cy="69480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29" y="4353858"/>
                <a:ext cx="2383971" cy="694806"/>
              </a:xfrm>
              <a:prstGeom prst="rect">
                <a:avLst/>
              </a:prstGeom>
              <a:blipFill>
                <a:blip r:embed="rId10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855E080-C5D8-BB4C-866A-E89A44A7EF4C}"/>
              </a:ext>
            </a:extLst>
          </p:cNvPr>
          <p:cNvCxnSpPr/>
          <p:nvPr/>
        </p:nvCxnSpPr>
        <p:spPr bwMode="auto">
          <a:xfrm flipH="1">
            <a:off x="1433092" y="6110727"/>
            <a:ext cx="1382872" cy="1"/>
          </a:xfrm>
          <a:prstGeom prst="straightConnector1">
            <a:avLst/>
          </a:prstGeom>
          <a:noFill/>
          <a:ln w="9525" cap="flat" cmpd="sng" algn="ctr">
            <a:solidFill>
              <a:srgbClr val="808080"/>
            </a:solidFill>
            <a:prstDash val="solid"/>
            <a:round/>
            <a:headEnd type="triangle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80D5214-DD50-B844-9B41-1BBAF79916AB}"/>
              </a:ext>
            </a:extLst>
          </p:cNvPr>
          <p:cNvCxnSpPr/>
          <p:nvPr/>
        </p:nvCxnSpPr>
        <p:spPr bwMode="auto">
          <a:xfrm flipH="1">
            <a:off x="3373027" y="6112330"/>
            <a:ext cx="1382872" cy="1"/>
          </a:xfrm>
          <a:prstGeom prst="straightConnector1">
            <a:avLst/>
          </a:prstGeom>
          <a:noFill/>
          <a:ln w="9525" cap="flat" cmpd="sng" algn="ctr">
            <a:solidFill>
              <a:srgbClr val="808080"/>
            </a:solidFill>
            <a:prstDash val="solid"/>
            <a:round/>
            <a:headEnd type="triangle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5E64A3-273F-5D41-B924-D113D520A826}"/>
                  </a:ext>
                </a:extLst>
              </p:cNvPr>
              <p:cNvSpPr txBox="1"/>
              <p:nvPr/>
            </p:nvSpPr>
            <p:spPr>
              <a:xfrm>
                <a:off x="2980448" y="6379910"/>
                <a:ext cx="3329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5E64A3-273F-5D41-B924-D113D520A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448" y="6379910"/>
                <a:ext cx="332964" cy="369332"/>
              </a:xfrm>
              <a:prstGeom prst="rect">
                <a:avLst/>
              </a:prstGeom>
              <a:blipFill>
                <a:blip r:embed="rId11"/>
                <a:stretch>
                  <a:fillRect l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Left Brace 54">
            <a:extLst>
              <a:ext uri="{FF2B5EF4-FFF2-40B4-BE49-F238E27FC236}">
                <a16:creationId xmlns:a16="http://schemas.microsoft.com/office/drawing/2014/main" id="{FE29EC34-29CD-944F-9F1C-39AE5E63024B}"/>
              </a:ext>
            </a:extLst>
          </p:cNvPr>
          <p:cNvSpPr/>
          <p:nvPr/>
        </p:nvSpPr>
        <p:spPr bwMode="auto">
          <a:xfrm rot="16200000">
            <a:off x="3007503" y="5353471"/>
            <a:ext cx="208595" cy="1938209"/>
          </a:xfrm>
          <a:prstGeom prst="leftBrace">
            <a:avLst/>
          </a:prstGeom>
          <a:noFill/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5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156C-6E8C-084B-B101-4C594CE8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of Free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E4955-338F-6143-938B-3EDB6A36FE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37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/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Floating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/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Fixed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𝛀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 (~</m:t>
                      </m:r>
                      <m:f>
                        <m:f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𝑽𝑶𝑳𝑻𝑨𝑮𝑬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𝑴𝑨𝑿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blipFill>
                <a:blip r:embed="rId4"/>
                <a:stretch>
                  <a:fillRect t="-1370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AA539BB-6B3E-C74B-9AAE-A9EE13D4AE06}"/>
              </a:ext>
            </a:extLst>
          </p:cNvPr>
          <p:cNvGrpSpPr/>
          <p:nvPr/>
        </p:nvGrpSpPr>
        <p:grpSpPr>
          <a:xfrm>
            <a:off x="1388327" y="2852494"/>
            <a:ext cx="3447976" cy="3688801"/>
            <a:chOff x="2856177" y="2852493"/>
            <a:chExt cx="3447976" cy="368880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AFE47C2-6338-4145-A4A5-B57DB955E38A}"/>
                </a:ext>
              </a:extLst>
            </p:cNvPr>
            <p:cNvGrpSpPr/>
            <p:nvPr/>
          </p:nvGrpSpPr>
          <p:grpSpPr>
            <a:xfrm>
              <a:off x="2856177" y="2852494"/>
              <a:ext cx="3447976" cy="3688800"/>
              <a:chOff x="3354329" y="2712442"/>
              <a:chExt cx="2433444" cy="368880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2CF3D10-5AF3-8E44-BC0E-FA8D96AD75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554380" y="2712442"/>
                <a:ext cx="17620" cy="3688800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7BD64FA3-FE37-9A48-BBD3-3F759322EADE}"/>
                  </a:ext>
                </a:extLst>
              </p:cNvPr>
              <p:cNvGrpSpPr/>
              <p:nvPr/>
            </p:nvGrpSpPr>
            <p:grpSpPr>
              <a:xfrm>
                <a:off x="3354329" y="2922909"/>
                <a:ext cx="2433444" cy="3012763"/>
                <a:chOff x="3354329" y="2922909"/>
                <a:chExt cx="2433444" cy="3012763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46FD5C16-BF56-DE43-B836-ED1677F42A2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446178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5DFF3012-3AC1-394E-B875-BF5691A7D8DB}"/>
                    </a:ext>
                  </a:extLst>
                </p:cNvPr>
                <p:cNvCxnSpPr/>
                <p:nvPr/>
              </p:nvCxnSpPr>
              <p:spPr bwMode="auto">
                <a:xfrm flipV="1">
                  <a:off x="5539254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1C349025-F965-5A46-AAEF-203490702375}"/>
                    </a:ext>
                  </a:extLst>
                </p:cNvPr>
                <p:cNvCxnSpPr/>
                <p:nvPr/>
              </p:nvCxnSpPr>
              <p:spPr bwMode="auto">
                <a:xfrm>
                  <a:off x="3588888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1B48C4C-E73A-6447-B9BE-7EE00A6A4982}"/>
                    </a:ext>
                  </a:extLst>
                </p:cNvPr>
                <p:cNvCxnSpPr/>
                <p:nvPr/>
              </p:nvCxnSpPr>
              <p:spPr bwMode="auto">
                <a:xfrm>
                  <a:off x="5539254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4B3806E7-2D80-0D4F-9701-10E287F44248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C64264F4-97D7-6247-A299-57ED81EF1544}"/>
                    </a:ext>
                  </a:extLst>
                </p:cNvPr>
                <p:cNvCxnSpPr/>
                <p:nvPr/>
              </p:nvCxnSpPr>
              <p:spPr bwMode="auto">
                <a:xfrm>
                  <a:off x="4950796" y="3763342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5881EFE5-7B9A-8447-AC67-9A276A673107}"/>
                    </a:ext>
                  </a:extLst>
                </p:cNvPr>
                <p:cNvCxnSpPr/>
                <p:nvPr/>
              </p:nvCxnSpPr>
              <p:spPr bwMode="auto">
                <a:xfrm flipV="1">
                  <a:off x="4169416" y="2922909"/>
                  <a:ext cx="38496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F7EE2DD1-FE9E-AA4B-B58C-DC04D90B7DE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556142" y="2922909"/>
                  <a:ext cx="39421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82A6F3D-EB74-1E46-9F3E-222951234346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4ED073C7-336D-E04D-9D11-926863E74472}"/>
                    </a:ext>
                  </a:extLst>
                </p:cNvPr>
                <p:cNvCxnSpPr/>
                <p:nvPr/>
              </p:nvCxnSpPr>
              <p:spPr bwMode="auto">
                <a:xfrm>
                  <a:off x="5549041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624A0764-23DF-504A-A706-FC2CC93B6872}"/>
                    </a:ext>
                  </a:extLst>
                </p:cNvPr>
                <p:cNvCxnSpPr/>
                <p:nvPr/>
              </p:nvCxnSpPr>
              <p:spPr bwMode="auto">
                <a:xfrm flipH="1">
                  <a:off x="4712977" y="5399317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9FCC2CFC-6F08-1342-B1F6-612546ADD12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354329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F2ED79E5-9A94-504A-9B93-6D01CAE2EF58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58701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7ABC822B-CBF6-8545-9E7A-E95077A9F2E3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47971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3EBF8E8-615A-EA42-996E-28E9FE2F496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47970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0DC3DAA9-08B0-EF41-96AB-BE9D941591B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652534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C5A66A5-A181-6445-963B-5AE006B41D7A}"/>
                    </a:ext>
                  </a:extLst>
                </p:cNvPr>
                <p:cNvCxnSpPr/>
                <p:nvPr/>
              </p:nvCxnSpPr>
              <p:spPr bwMode="auto">
                <a:xfrm>
                  <a:off x="365253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0A64D8E-0C84-4145-AA10-83CE4F4C64A7}"/>
                    </a:ext>
                  </a:extLst>
                </p:cNvPr>
                <p:cNvCxnSpPr/>
                <p:nvPr/>
              </p:nvCxnSpPr>
              <p:spPr bwMode="auto">
                <a:xfrm>
                  <a:off x="545802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13A6F8CF-78D5-7B4E-947A-F775D2F2857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04748" y="4692769"/>
                  <a:ext cx="581592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733E6D38-4702-714B-A656-7335B9FE65D8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4894" y="5200540"/>
                  <a:ext cx="572622" cy="59463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A61D7B32-4B27-A04D-9B51-A735697D32D9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64894" y="4692769"/>
                  <a:ext cx="549278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1B8A3E41-94B2-374D-A23F-A301BCAB04D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3061" y="5218150"/>
                  <a:ext cx="587112" cy="41854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591624BD-0D2F-594E-97C6-29485734E28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587150" y="4692769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0B9C0ADB-BDAC-3C43-B444-AB9A9E4F023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51237" y="4687304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9E8C80D-134D-4448-94E8-46755086A0A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1714" y="4798977"/>
                  <a:ext cx="569697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E09760C5-3C24-BA45-BE8E-5BFEA6C210C9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0177" y="4798977"/>
                  <a:ext cx="573142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cxnSp>
          <p:nvCxnSpPr>
            <p:cNvPr id="83" name="Curved Connector 82">
              <a:extLst>
                <a:ext uri="{FF2B5EF4-FFF2-40B4-BE49-F238E27FC236}">
                  <a16:creationId xmlns:a16="http://schemas.microsoft.com/office/drawing/2014/main" id="{47DAB3EB-0116-6A4D-ADCE-15131849B7B7}"/>
                </a:ext>
              </a:extLst>
            </p:cNvPr>
            <p:cNvCxnSpPr/>
            <p:nvPr/>
          </p:nvCxnSpPr>
          <p:spPr bwMode="auto">
            <a:xfrm>
              <a:off x="4561135" y="2921053"/>
              <a:ext cx="311072" cy="94304"/>
            </a:xfrm>
            <a:prstGeom prst="curvedConnector3">
              <a:avLst>
                <a:gd name="adj1" fmla="val -118750"/>
              </a:avLst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5C5B608-BA02-8444-ABDF-4C1FD72E26E2}"/>
                </a:ext>
              </a:extLst>
            </p:cNvPr>
            <p:cNvGrpSpPr/>
            <p:nvPr/>
          </p:nvGrpSpPr>
          <p:grpSpPr>
            <a:xfrm>
              <a:off x="4461901" y="4570872"/>
              <a:ext cx="214252" cy="214252"/>
              <a:chOff x="7408333" y="3903394"/>
              <a:chExt cx="821903" cy="82190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C77A1FA0-22B0-5B4F-B244-99BCB3CDC2E9}"/>
                  </a:ext>
                </a:extLst>
              </p:cNvPr>
              <p:cNvGrpSpPr/>
              <p:nvPr/>
            </p:nvGrpSpPr>
            <p:grpSpPr>
              <a:xfrm>
                <a:off x="7408333" y="3903394"/>
                <a:ext cx="821267" cy="821902"/>
                <a:chOff x="7408333" y="3903394"/>
                <a:chExt cx="821267" cy="821902"/>
              </a:xfrm>
            </p:grpSpPr>
            <p:sp>
              <p:nvSpPr>
                <p:cNvPr id="89" name="Pie 88">
                  <a:extLst>
                    <a:ext uri="{FF2B5EF4-FFF2-40B4-BE49-F238E27FC236}">
                      <a16:creationId xmlns:a16="http://schemas.microsoft.com/office/drawing/2014/main" id="{445E91A9-8C87-0349-8FF8-787AE035A9B0}"/>
                    </a:ext>
                  </a:extLst>
                </p:cNvPr>
                <p:cNvSpPr/>
                <p:nvPr/>
              </p:nvSpPr>
              <p:spPr bwMode="auto">
                <a:xfrm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  <p:sp>
              <p:nvSpPr>
                <p:cNvPr id="90" name="Pie 89">
                  <a:extLst>
                    <a:ext uri="{FF2B5EF4-FFF2-40B4-BE49-F238E27FC236}">
                      <a16:creationId xmlns:a16="http://schemas.microsoft.com/office/drawing/2014/main" id="{70082D7C-F32E-A04D-960F-1A2C957D7857}"/>
                    </a:ext>
                  </a:extLst>
                </p:cNvPr>
                <p:cNvSpPr/>
                <p:nvPr/>
              </p:nvSpPr>
              <p:spPr bwMode="auto">
                <a:xfrm flipH="1" flipV="1"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</p:grp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D57FD4E-D34F-9B45-AF9E-7B29709134F3}"/>
                  </a:ext>
                </a:extLst>
              </p:cNvPr>
              <p:cNvSpPr/>
              <p:nvPr/>
            </p:nvSpPr>
            <p:spPr bwMode="auto">
              <a:xfrm>
                <a:off x="7408334" y="3903394"/>
                <a:ext cx="821902" cy="821902"/>
              </a:xfrm>
              <a:prstGeom prst="ellipse">
                <a:avLst/>
              </a:prstGeom>
              <a:noFill/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</p:grpSp>
        <p:sp>
          <p:nvSpPr>
            <p:cNvPr id="94" name="Down Arrow 93">
              <a:extLst>
                <a:ext uri="{FF2B5EF4-FFF2-40B4-BE49-F238E27FC236}">
                  <a16:creationId xmlns:a16="http://schemas.microsoft.com/office/drawing/2014/main" id="{A13DB3CD-3B55-CA4D-BEB8-1D86201D093F}"/>
                </a:ext>
              </a:extLst>
            </p:cNvPr>
            <p:cNvSpPr/>
            <p:nvPr/>
          </p:nvSpPr>
          <p:spPr bwMode="auto">
            <a:xfrm>
              <a:off x="4438868" y="4806619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sp>
          <p:nvSpPr>
            <p:cNvPr id="95" name="Down Arrow 94">
              <a:extLst>
                <a:ext uri="{FF2B5EF4-FFF2-40B4-BE49-F238E27FC236}">
                  <a16:creationId xmlns:a16="http://schemas.microsoft.com/office/drawing/2014/main" id="{6181680E-BF11-734C-B2AB-AA4131E5FD93}"/>
                </a:ext>
              </a:extLst>
            </p:cNvPr>
            <p:cNvSpPr/>
            <p:nvPr/>
          </p:nvSpPr>
          <p:spPr bwMode="auto">
            <a:xfrm flipV="1">
              <a:off x="4438868" y="3922517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6EFF722-75DA-BA48-A1CE-60714261D683}"/>
                </a:ext>
              </a:extLst>
            </p:cNvPr>
            <p:cNvCxnSpPr/>
            <p:nvPr/>
          </p:nvCxnSpPr>
          <p:spPr bwMode="auto">
            <a:xfrm flipH="1" flipV="1">
              <a:off x="4026713" y="5479106"/>
              <a:ext cx="534907" cy="334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51AB58A-3654-9440-8801-5E75C93B1FC4}"/>
                </a:ext>
              </a:extLst>
            </p:cNvPr>
            <p:cNvCxnSpPr/>
            <p:nvPr/>
          </p:nvCxnSpPr>
          <p:spPr bwMode="auto">
            <a:xfrm flipH="1">
              <a:off x="4569151" y="5484117"/>
              <a:ext cx="1382872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/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𝛀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/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/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/>
                <p:nvPr/>
              </p:nvSpPr>
              <p:spPr>
                <a:xfrm>
                  <a:off x="5148300" y="5395995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8300" y="5395995"/>
                  <a:ext cx="38228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/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3226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/>
              <p:nvPr/>
            </p:nvSpPr>
            <p:spPr>
              <a:xfrm>
                <a:off x="5731329" y="3689482"/>
                <a:ext cx="2383971" cy="202356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 </m:t>
                    </m:r>
                  </m:oMath>
                </a14:m>
                <a:r>
                  <a:rPr lang="en-US" dirty="0"/>
                  <a:t>Motor Radius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𝑠𝑢𝑝𝑝𝑙𝑦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𝑠𝑢𝑝𝑝𝑙𝑦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29" y="3689482"/>
                <a:ext cx="2383971" cy="2023567"/>
              </a:xfrm>
              <a:prstGeom prst="rect">
                <a:avLst/>
              </a:prstGeom>
              <a:blipFill>
                <a:blip r:embed="rId10"/>
                <a:stretch>
                  <a:fillRect t="-1250" b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62771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156C-6E8C-084B-B101-4C594CE8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of Free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E4955-338F-6143-938B-3EDB6A36FE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38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/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Floating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/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Fixed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(~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𝑉𝑂𝐿𝑇𝐴𝐺𝐸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𝑀𝐴𝑋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blipFill>
                <a:blip r:embed="rId4"/>
                <a:stretch>
                  <a:fillRect t="-1370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AA539BB-6B3E-C74B-9AAE-A9EE13D4AE06}"/>
              </a:ext>
            </a:extLst>
          </p:cNvPr>
          <p:cNvGrpSpPr/>
          <p:nvPr/>
        </p:nvGrpSpPr>
        <p:grpSpPr>
          <a:xfrm>
            <a:off x="1388327" y="2852494"/>
            <a:ext cx="3447976" cy="3688801"/>
            <a:chOff x="2856177" y="2852493"/>
            <a:chExt cx="3447976" cy="368880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AFE47C2-6338-4145-A4A5-B57DB955E38A}"/>
                </a:ext>
              </a:extLst>
            </p:cNvPr>
            <p:cNvGrpSpPr/>
            <p:nvPr/>
          </p:nvGrpSpPr>
          <p:grpSpPr>
            <a:xfrm>
              <a:off x="2856177" y="2852494"/>
              <a:ext cx="3447976" cy="3688800"/>
              <a:chOff x="3354329" y="2712442"/>
              <a:chExt cx="2433444" cy="368880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2CF3D10-5AF3-8E44-BC0E-FA8D96AD75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554380" y="2712442"/>
                <a:ext cx="17620" cy="3688800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7BD64FA3-FE37-9A48-BBD3-3F759322EADE}"/>
                  </a:ext>
                </a:extLst>
              </p:cNvPr>
              <p:cNvGrpSpPr/>
              <p:nvPr/>
            </p:nvGrpSpPr>
            <p:grpSpPr>
              <a:xfrm>
                <a:off x="3354329" y="2922909"/>
                <a:ext cx="2433444" cy="3012763"/>
                <a:chOff x="3354329" y="2922909"/>
                <a:chExt cx="2433444" cy="3012763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46FD5C16-BF56-DE43-B836-ED1677F42A2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446178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5DFF3012-3AC1-394E-B875-BF5691A7D8DB}"/>
                    </a:ext>
                  </a:extLst>
                </p:cNvPr>
                <p:cNvCxnSpPr/>
                <p:nvPr/>
              </p:nvCxnSpPr>
              <p:spPr bwMode="auto">
                <a:xfrm flipV="1">
                  <a:off x="5539254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1C349025-F965-5A46-AAEF-203490702375}"/>
                    </a:ext>
                  </a:extLst>
                </p:cNvPr>
                <p:cNvCxnSpPr/>
                <p:nvPr/>
              </p:nvCxnSpPr>
              <p:spPr bwMode="auto">
                <a:xfrm>
                  <a:off x="3588888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1B48C4C-E73A-6447-B9BE-7EE00A6A4982}"/>
                    </a:ext>
                  </a:extLst>
                </p:cNvPr>
                <p:cNvCxnSpPr/>
                <p:nvPr/>
              </p:nvCxnSpPr>
              <p:spPr bwMode="auto">
                <a:xfrm>
                  <a:off x="5539254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4B3806E7-2D80-0D4F-9701-10E287F44248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C64264F4-97D7-6247-A299-57ED81EF1544}"/>
                    </a:ext>
                  </a:extLst>
                </p:cNvPr>
                <p:cNvCxnSpPr/>
                <p:nvPr/>
              </p:nvCxnSpPr>
              <p:spPr bwMode="auto">
                <a:xfrm>
                  <a:off x="4950796" y="3763342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5881EFE5-7B9A-8447-AC67-9A276A673107}"/>
                    </a:ext>
                  </a:extLst>
                </p:cNvPr>
                <p:cNvCxnSpPr/>
                <p:nvPr/>
              </p:nvCxnSpPr>
              <p:spPr bwMode="auto">
                <a:xfrm flipV="1">
                  <a:off x="4169416" y="2922909"/>
                  <a:ext cx="38496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F7EE2DD1-FE9E-AA4B-B58C-DC04D90B7DE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556142" y="2922909"/>
                  <a:ext cx="39421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82A6F3D-EB74-1E46-9F3E-222951234346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4ED073C7-336D-E04D-9D11-926863E74472}"/>
                    </a:ext>
                  </a:extLst>
                </p:cNvPr>
                <p:cNvCxnSpPr/>
                <p:nvPr/>
              </p:nvCxnSpPr>
              <p:spPr bwMode="auto">
                <a:xfrm>
                  <a:off x="5549041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624A0764-23DF-504A-A706-FC2CC93B6872}"/>
                    </a:ext>
                  </a:extLst>
                </p:cNvPr>
                <p:cNvCxnSpPr/>
                <p:nvPr/>
              </p:nvCxnSpPr>
              <p:spPr bwMode="auto">
                <a:xfrm flipH="1">
                  <a:off x="4712977" y="5399317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9FCC2CFC-6F08-1342-B1F6-612546ADD12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354329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F2ED79E5-9A94-504A-9B93-6D01CAE2EF58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58701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7ABC822B-CBF6-8545-9E7A-E95077A9F2E3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47971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3EBF8E8-615A-EA42-996E-28E9FE2F496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47970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0DC3DAA9-08B0-EF41-96AB-BE9D941591B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652534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C5A66A5-A181-6445-963B-5AE006B41D7A}"/>
                    </a:ext>
                  </a:extLst>
                </p:cNvPr>
                <p:cNvCxnSpPr/>
                <p:nvPr/>
              </p:nvCxnSpPr>
              <p:spPr bwMode="auto">
                <a:xfrm>
                  <a:off x="365253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0A64D8E-0C84-4145-AA10-83CE4F4C64A7}"/>
                    </a:ext>
                  </a:extLst>
                </p:cNvPr>
                <p:cNvCxnSpPr/>
                <p:nvPr/>
              </p:nvCxnSpPr>
              <p:spPr bwMode="auto">
                <a:xfrm>
                  <a:off x="545802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13A6F8CF-78D5-7B4E-947A-F775D2F2857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04748" y="4692769"/>
                  <a:ext cx="581592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733E6D38-4702-714B-A656-7335B9FE65D8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4894" y="5200540"/>
                  <a:ext cx="572622" cy="59463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A61D7B32-4B27-A04D-9B51-A735697D32D9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64894" y="4692769"/>
                  <a:ext cx="549278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1B8A3E41-94B2-374D-A23F-A301BCAB04D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3061" y="5218150"/>
                  <a:ext cx="587112" cy="41854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591624BD-0D2F-594E-97C6-29485734E28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587150" y="4692769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0B9C0ADB-BDAC-3C43-B444-AB9A9E4F023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51237" y="4687304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9E8C80D-134D-4448-94E8-46755086A0A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1714" y="4798977"/>
                  <a:ext cx="569697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E09760C5-3C24-BA45-BE8E-5BFEA6C210C9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0177" y="4798977"/>
                  <a:ext cx="573142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cxnSp>
          <p:nvCxnSpPr>
            <p:cNvPr id="83" name="Curved Connector 82">
              <a:extLst>
                <a:ext uri="{FF2B5EF4-FFF2-40B4-BE49-F238E27FC236}">
                  <a16:creationId xmlns:a16="http://schemas.microsoft.com/office/drawing/2014/main" id="{47DAB3EB-0116-6A4D-ADCE-15131849B7B7}"/>
                </a:ext>
              </a:extLst>
            </p:cNvPr>
            <p:cNvCxnSpPr/>
            <p:nvPr/>
          </p:nvCxnSpPr>
          <p:spPr bwMode="auto">
            <a:xfrm>
              <a:off x="4561135" y="2921053"/>
              <a:ext cx="311072" cy="94304"/>
            </a:xfrm>
            <a:prstGeom prst="curvedConnector3">
              <a:avLst>
                <a:gd name="adj1" fmla="val -118750"/>
              </a:avLst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5C5B608-BA02-8444-ABDF-4C1FD72E26E2}"/>
                </a:ext>
              </a:extLst>
            </p:cNvPr>
            <p:cNvGrpSpPr/>
            <p:nvPr/>
          </p:nvGrpSpPr>
          <p:grpSpPr>
            <a:xfrm>
              <a:off x="4461901" y="4570872"/>
              <a:ext cx="214252" cy="214252"/>
              <a:chOff x="7408333" y="3903394"/>
              <a:chExt cx="821903" cy="82190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C77A1FA0-22B0-5B4F-B244-99BCB3CDC2E9}"/>
                  </a:ext>
                </a:extLst>
              </p:cNvPr>
              <p:cNvGrpSpPr/>
              <p:nvPr/>
            </p:nvGrpSpPr>
            <p:grpSpPr>
              <a:xfrm>
                <a:off x="7408333" y="3903394"/>
                <a:ext cx="821267" cy="821902"/>
                <a:chOff x="7408333" y="3903394"/>
                <a:chExt cx="821267" cy="821902"/>
              </a:xfrm>
            </p:grpSpPr>
            <p:sp>
              <p:nvSpPr>
                <p:cNvPr id="89" name="Pie 88">
                  <a:extLst>
                    <a:ext uri="{FF2B5EF4-FFF2-40B4-BE49-F238E27FC236}">
                      <a16:creationId xmlns:a16="http://schemas.microsoft.com/office/drawing/2014/main" id="{445E91A9-8C87-0349-8FF8-787AE035A9B0}"/>
                    </a:ext>
                  </a:extLst>
                </p:cNvPr>
                <p:cNvSpPr/>
                <p:nvPr/>
              </p:nvSpPr>
              <p:spPr bwMode="auto">
                <a:xfrm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  <p:sp>
              <p:nvSpPr>
                <p:cNvPr id="90" name="Pie 89">
                  <a:extLst>
                    <a:ext uri="{FF2B5EF4-FFF2-40B4-BE49-F238E27FC236}">
                      <a16:creationId xmlns:a16="http://schemas.microsoft.com/office/drawing/2014/main" id="{70082D7C-F32E-A04D-960F-1A2C957D7857}"/>
                    </a:ext>
                  </a:extLst>
                </p:cNvPr>
                <p:cNvSpPr/>
                <p:nvPr/>
              </p:nvSpPr>
              <p:spPr bwMode="auto">
                <a:xfrm flipH="1" flipV="1"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</p:grp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D57FD4E-D34F-9B45-AF9E-7B29709134F3}"/>
                  </a:ext>
                </a:extLst>
              </p:cNvPr>
              <p:cNvSpPr/>
              <p:nvPr/>
            </p:nvSpPr>
            <p:spPr bwMode="auto">
              <a:xfrm>
                <a:off x="7408334" y="3903394"/>
                <a:ext cx="821902" cy="821902"/>
              </a:xfrm>
              <a:prstGeom prst="ellipse">
                <a:avLst/>
              </a:prstGeom>
              <a:noFill/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</p:grpSp>
        <p:sp>
          <p:nvSpPr>
            <p:cNvPr id="94" name="Down Arrow 93">
              <a:extLst>
                <a:ext uri="{FF2B5EF4-FFF2-40B4-BE49-F238E27FC236}">
                  <a16:creationId xmlns:a16="http://schemas.microsoft.com/office/drawing/2014/main" id="{A13DB3CD-3B55-CA4D-BEB8-1D86201D093F}"/>
                </a:ext>
              </a:extLst>
            </p:cNvPr>
            <p:cNvSpPr/>
            <p:nvPr/>
          </p:nvSpPr>
          <p:spPr bwMode="auto">
            <a:xfrm>
              <a:off x="4438868" y="4806619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sp>
          <p:nvSpPr>
            <p:cNvPr id="95" name="Down Arrow 94">
              <a:extLst>
                <a:ext uri="{FF2B5EF4-FFF2-40B4-BE49-F238E27FC236}">
                  <a16:creationId xmlns:a16="http://schemas.microsoft.com/office/drawing/2014/main" id="{6181680E-BF11-734C-B2AB-AA4131E5FD93}"/>
                </a:ext>
              </a:extLst>
            </p:cNvPr>
            <p:cNvSpPr/>
            <p:nvPr/>
          </p:nvSpPr>
          <p:spPr bwMode="auto">
            <a:xfrm flipV="1">
              <a:off x="4438868" y="3922517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6EFF722-75DA-BA48-A1CE-60714261D683}"/>
                </a:ext>
              </a:extLst>
            </p:cNvPr>
            <p:cNvCxnSpPr/>
            <p:nvPr/>
          </p:nvCxnSpPr>
          <p:spPr bwMode="auto">
            <a:xfrm flipH="1" flipV="1">
              <a:off x="4026713" y="5479106"/>
              <a:ext cx="534907" cy="334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51AB58A-3654-9440-8801-5E75C93B1FC4}"/>
                </a:ext>
              </a:extLst>
            </p:cNvPr>
            <p:cNvCxnSpPr/>
            <p:nvPr/>
          </p:nvCxnSpPr>
          <p:spPr bwMode="auto">
            <a:xfrm flipH="1">
              <a:off x="4569151" y="5484117"/>
              <a:ext cx="1382872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/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/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𝐓</m:t>
                            </m:r>
                          </m:e>
                          <m:sub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/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225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/>
                <p:nvPr/>
              </p:nvSpPr>
              <p:spPr>
                <a:xfrm>
                  <a:off x="5197286" y="5395995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7286" y="5395995"/>
                  <a:ext cx="382287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/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/>
              <p:nvPr/>
            </p:nvSpPr>
            <p:spPr>
              <a:xfrm>
                <a:off x="5731329" y="4239596"/>
                <a:ext cx="2383971" cy="92333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???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29" y="4239596"/>
                <a:ext cx="2383971" cy="923330"/>
              </a:xfrm>
              <a:prstGeom prst="rect">
                <a:avLst/>
              </a:prstGeom>
              <a:blipFill>
                <a:blip r:embed="rId10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45411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B753A-C781-FA42-8C2E-94BDCCC59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Maximise</a:t>
            </a:r>
            <a:r>
              <a:rPr lang="en-US" dirty="0"/>
              <a:t> Figure of Merit, Minimise Power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B56A0-AA7C-114C-99F0-28969FB6B0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39</a:t>
            </a:fld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2F6E39-D39F-2D4E-A4AE-B98FB42D03F5}"/>
              </a:ext>
            </a:extLst>
          </p:cNvPr>
          <p:cNvGrpSpPr/>
          <p:nvPr/>
        </p:nvGrpSpPr>
        <p:grpSpPr>
          <a:xfrm>
            <a:off x="1524000" y="1528277"/>
            <a:ext cx="6096000" cy="4889500"/>
            <a:chOff x="1524000" y="1528277"/>
            <a:chExt cx="6096000" cy="4889500"/>
          </a:xfrm>
        </p:grpSpPr>
        <p:pic>
          <p:nvPicPr>
            <p:cNvPr id="5" name="Picture 4" descr="A close up of a map&#10;&#10;Description automatically generated">
              <a:extLst>
                <a:ext uri="{FF2B5EF4-FFF2-40B4-BE49-F238E27FC236}">
                  <a16:creationId xmlns:a16="http://schemas.microsoft.com/office/drawing/2014/main" id="{9FC1CD39-46B4-B74F-976B-FECFB1FF1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1528277"/>
              <a:ext cx="6096000" cy="488950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BCF3C4A-EB07-AA4D-87A1-00FAAF6E624E}"/>
                </a:ext>
              </a:extLst>
            </p:cNvPr>
            <p:cNvCxnSpPr/>
            <p:nvPr/>
          </p:nvCxnSpPr>
          <p:spPr bwMode="auto">
            <a:xfrm>
              <a:off x="2158584" y="2308485"/>
              <a:ext cx="374754" cy="0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425129A-A0A1-B049-90C5-A29C3F133583}"/>
                </a:ext>
              </a:extLst>
            </p:cNvPr>
            <p:cNvSpPr/>
            <p:nvPr/>
          </p:nvSpPr>
          <p:spPr bwMode="auto">
            <a:xfrm>
              <a:off x="3872753" y="3053517"/>
              <a:ext cx="3140405" cy="2490809"/>
            </a:xfrm>
            <a:custGeom>
              <a:avLst/>
              <a:gdLst>
                <a:gd name="connsiteX0" fmla="*/ 0 w 3140405"/>
                <a:gd name="connsiteY0" fmla="*/ 2362545 h 2490809"/>
                <a:gd name="connsiteX1" fmla="*/ 0 w 3140405"/>
                <a:gd name="connsiteY1" fmla="*/ 2362545 h 2490809"/>
                <a:gd name="connsiteX2" fmla="*/ 37238 w 3140405"/>
                <a:gd name="connsiteY2" fmla="*/ 2366682 h 2490809"/>
                <a:gd name="connsiteX3" fmla="*/ 62063 w 3140405"/>
                <a:gd name="connsiteY3" fmla="*/ 2350132 h 2490809"/>
                <a:gd name="connsiteX4" fmla="*/ 99301 w 3140405"/>
                <a:gd name="connsiteY4" fmla="*/ 2325307 h 2490809"/>
                <a:gd name="connsiteX5" fmla="*/ 124127 w 3140405"/>
                <a:gd name="connsiteY5" fmla="*/ 2308756 h 2490809"/>
                <a:gd name="connsiteX6" fmla="*/ 136539 w 3140405"/>
                <a:gd name="connsiteY6" fmla="*/ 2304619 h 2490809"/>
                <a:gd name="connsiteX7" fmla="*/ 173777 w 3140405"/>
                <a:gd name="connsiteY7" fmla="*/ 2275656 h 2490809"/>
                <a:gd name="connsiteX8" fmla="*/ 198603 w 3140405"/>
                <a:gd name="connsiteY8" fmla="*/ 2259106 h 2490809"/>
                <a:gd name="connsiteX9" fmla="*/ 211015 w 3140405"/>
                <a:gd name="connsiteY9" fmla="*/ 2250831 h 2490809"/>
                <a:gd name="connsiteX10" fmla="*/ 223428 w 3140405"/>
                <a:gd name="connsiteY10" fmla="*/ 2246693 h 2490809"/>
                <a:gd name="connsiteX11" fmla="*/ 248253 w 3140405"/>
                <a:gd name="connsiteY11" fmla="*/ 2230143 h 2490809"/>
                <a:gd name="connsiteX12" fmla="*/ 260666 w 3140405"/>
                <a:gd name="connsiteY12" fmla="*/ 2221868 h 2490809"/>
                <a:gd name="connsiteX13" fmla="*/ 281354 w 3140405"/>
                <a:gd name="connsiteY13" fmla="*/ 2201180 h 2490809"/>
                <a:gd name="connsiteX14" fmla="*/ 293766 w 3140405"/>
                <a:gd name="connsiteY14" fmla="*/ 2188767 h 2490809"/>
                <a:gd name="connsiteX15" fmla="*/ 318592 w 3140405"/>
                <a:gd name="connsiteY15" fmla="*/ 2172217 h 2490809"/>
                <a:gd name="connsiteX16" fmla="*/ 331004 w 3140405"/>
                <a:gd name="connsiteY16" fmla="*/ 2163942 h 2490809"/>
                <a:gd name="connsiteX17" fmla="*/ 351692 w 3140405"/>
                <a:gd name="connsiteY17" fmla="*/ 2143254 h 2490809"/>
                <a:gd name="connsiteX18" fmla="*/ 364105 w 3140405"/>
                <a:gd name="connsiteY18" fmla="*/ 2130841 h 2490809"/>
                <a:gd name="connsiteX19" fmla="*/ 376518 w 3140405"/>
                <a:gd name="connsiteY19" fmla="*/ 2122566 h 2490809"/>
                <a:gd name="connsiteX20" fmla="*/ 397205 w 3140405"/>
                <a:gd name="connsiteY20" fmla="*/ 2101878 h 2490809"/>
                <a:gd name="connsiteX21" fmla="*/ 409618 w 3140405"/>
                <a:gd name="connsiteY21" fmla="*/ 2093603 h 2490809"/>
                <a:gd name="connsiteX22" fmla="*/ 434443 w 3140405"/>
                <a:gd name="connsiteY22" fmla="*/ 2068778 h 2490809"/>
                <a:gd name="connsiteX23" fmla="*/ 459269 w 3140405"/>
                <a:gd name="connsiteY23" fmla="*/ 2052228 h 2490809"/>
                <a:gd name="connsiteX24" fmla="*/ 479957 w 3140405"/>
                <a:gd name="connsiteY24" fmla="*/ 2035678 h 2490809"/>
                <a:gd name="connsiteX25" fmla="*/ 500644 w 3140405"/>
                <a:gd name="connsiteY25" fmla="*/ 2023265 h 2490809"/>
                <a:gd name="connsiteX26" fmla="*/ 513057 w 3140405"/>
                <a:gd name="connsiteY26" fmla="*/ 2010852 h 2490809"/>
                <a:gd name="connsiteX27" fmla="*/ 525470 w 3140405"/>
                <a:gd name="connsiteY27" fmla="*/ 2002577 h 2490809"/>
                <a:gd name="connsiteX28" fmla="*/ 533745 w 3140405"/>
                <a:gd name="connsiteY28" fmla="*/ 1990164 h 2490809"/>
                <a:gd name="connsiteX29" fmla="*/ 546157 w 3140405"/>
                <a:gd name="connsiteY29" fmla="*/ 1977752 h 2490809"/>
                <a:gd name="connsiteX30" fmla="*/ 575120 w 3140405"/>
                <a:gd name="connsiteY30" fmla="*/ 1940514 h 2490809"/>
                <a:gd name="connsiteX31" fmla="*/ 599946 w 3140405"/>
                <a:gd name="connsiteY31" fmla="*/ 1928101 h 2490809"/>
                <a:gd name="connsiteX32" fmla="*/ 624771 w 3140405"/>
                <a:gd name="connsiteY32" fmla="*/ 1911551 h 2490809"/>
                <a:gd name="connsiteX33" fmla="*/ 637184 w 3140405"/>
                <a:gd name="connsiteY33" fmla="*/ 1903276 h 2490809"/>
                <a:gd name="connsiteX34" fmla="*/ 649596 w 3140405"/>
                <a:gd name="connsiteY34" fmla="*/ 1890863 h 2490809"/>
                <a:gd name="connsiteX35" fmla="*/ 674422 w 3140405"/>
                <a:gd name="connsiteY35" fmla="*/ 1874313 h 2490809"/>
                <a:gd name="connsiteX36" fmla="*/ 695109 w 3140405"/>
                <a:gd name="connsiteY36" fmla="*/ 1853625 h 2490809"/>
                <a:gd name="connsiteX37" fmla="*/ 728210 w 3140405"/>
                <a:gd name="connsiteY37" fmla="*/ 1824662 h 2490809"/>
                <a:gd name="connsiteX38" fmla="*/ 736485 w 3140405"/>
                <a:gd name="connsiteY38" fmla="*/ 1812250 h 2490809"/>
                <a:gd name="connsiteX39" fmla="*/ 761310 w 3140405"/>
                <a:gd name="connsiteY39" fmla="*/ 1795699 h 2490809"/>
                <a:gd name="connsiteX40" fmla="*/ 769585 w 3140405"/>
                <a:gd name="connsiteY40" fmla="*/ 1783287 h 2490809"/>
                <a:gd name="connsiteX41" fmla="*/ 798548 w 3140405"/>
                <a:gd name="connsiteY41" fmla="*/ 1754324 h 2490809"/>
                <a:gd name="connsiteX42" fmla="*/ 810961 w 3140405"/>
                <a:gd name="connsiteY42" fmla="*/ 1741911 h 2490809"/>
                <a:gd name="connsiteX43" fmla="*/ 823374 w 3140405"/>
                <a:gd name="connsiteY43" fmla="*/ 1729498 h 2490809"/>
                <a:gd name="connsiteX44" fmla="*/ 835786 w 3140405"/>
                <a:gd name="connsiteY44" fmla="*/ 1721223 h 2490809"/>
                <a:gd name="connsiteX45" fmla="*/ 868887 w 3140405"/>
                <a:gd name="connsiteY45" fmla="*/ 1692260 h 2490809"/>
                <a:gd name="connsiteX46" fmla="*/ 885437 w 3140405"/>
                <a:gd name="connsiteY46" fmla="*/ 1667435 h 2490809"/>
                <a:gd name="connsiteX47" fmla="*/ 910262 w 3140405"/>
                <a:gd name="connsiteY47" fmla="*/ 1642610 h 2490809"/>
                <a:gd name="connsiteX48" fmla="*/ 935088 w 3140405"/>
                <a:gd name="connsiteY48" fmla="*/ 1626059 h 2490809"/>
                <a:gd name="connsiteX49" fmla="*/ 947500 w 3140405"/>
                <a:gd name="connsiteY49" fmla="*/ 1617784 h 2490809"/>
                <a:gd name="connsiteX50" fmla="*/ 968188 w 3140405"/>
                <a:gd name="connsiteY50" fmla="*/ 1601234 h 2490809"/>
                <a:gd name="connsiteX51" fmla="*/ 976463 w 3140405"/>
                <a:gd name="connsiteY51" fmla="*/ 1588821 h 2490809"/>
                <a:gd name="connsiteX52" fmla="*/ 980601 w 3140405"/>
                <a:gd name="connsiteY52" fmla="*/ 1576409 h 2490809"/>
                <a:gd name="connsiteX53" fmla="*/ 993014 w 3140405"/>
                <a:gd name="connsiteY53" fmla="*/ 1563996 h 2490809"/>
                <a:gd name="connsiteX54" fmla="*/ 1005426 w 3140405"/>
                <a:gd name="connsiteY54" fmla="*/ 1539171 h 2490809"/>
                <a:gd name="connsiteX55" fmla="*/ 1030252 w 3140405"/>
                <a:gd name="connsiteY55" fmla="*/ 1522621 h 2490809"/>
                <a:gd name="connsiteX56" fmla="*/ 1050939 w 3140405"/>
                <a:gd name="connsiteY56" fmla="*/ 1510208 h 2490809"/>
                <a:gd name="connsiteX57" fmla="*/ 1075765 w 3140405"/>
                <a:gd name="connsiteY57" fmla="*/ 1485383 h 2490809"/>
                <a:gd name="connsiteX58" fmla="*/ 1092315 w 3140405"/>
                <a:gd name="connsiteY58" fmla="*/ 1460557 h 2490809"/>
                <a:gd name="connsiteX59" fmla="*/ 1100590 w 3140405"/>
                <a:gd name="connsiteY59" fmla="*/ 1448145 h 2490809"/>
                <a:gd name="connsiteX60" fmla="*/ 1108865 w 3140405"/>
                <a:gd name="connsiteY60" fmla="*/ 1439869 h 2490809"/>
                <a:gd name="connsiteX61" fmla="*/ 1129553 w 3140405"/>
                <a:gd name="connsiteY61" fmla="*/ 1419182 h 2490809"/>
                <a:gd name="connsiteX62" fmla="*/ 1162653 w 3140405"/>
                <a:gd name="connsiteY62" fmla="*/ 1390219 h 2490809"/>
                <a:gd name="connsiteX63" fmla="*/ 1175066 w 3140405"/>
                <a:gd name="connsiteY63" fmla="*/ 1377806 h 2490809"/>
                <a:gd name="connsiteX64" fmla="*/ 1183341 w 3140405"/>
                <a:gd name="connsiteY64" fmla="*/ 1365393 h 2490809"/>
                <a:gd name="connsiteX65" fmla="*/ 1195754 w 3140405"/>
                <a:gd name="connsiteY65" fmla="*/ 1357118 h 2490809"/>
                <a:gd name="connsiteX66" fmla="*/ 1204029 w 3140405"/>
                <a:gd name="connsiteY66" fmla="*/ 1344706 h 2490809"/>
                <a:gd name="connsiteX67" fmla="*/ 1228854 w 3140405"/>
                <a:gd name="connsiteY67" fmla="*/ 1324018 h 2490809"/>
                <a:gd name="connsiteX68" fmla="*/ 1249542 w 3140405"/>
                <a:gd name="connsiteY68" fmla="*/ 1303330 h 2490809"/>
                <a:gd name="connsiteX69" fmla="*/ 1261955 w 3140405"/>
                <a:gd name="connsiteY69" fmla="*/ 1290917 h 2490809"/>
                <a:gd name="connsiteX70" fmla="*/ 1286780 w 3140405"/>
                <a:gd name="connsiteY70" fmla="*/ 1274367 h 2490809"/>
                <a:gd name="connsiteX71" fmla="*/ 1307468 w 3140405"/>
                <a:gd name="connsiteY71" fmla="*/ 1249542 h 2490809"/>
                <a:gd name="connsiteX72" fmla="*/ 1324018 w 3140405"/>
                <a:gd name="connsiteY72" fmla="*/ 1224716 h 2490809"/>
                <a:gd name="connsiteX73" fmla="*/ 1340568 w 3140405"/>
                <a:gd name="connsiteY73" fmla="*/ 1199891 h 2490809"/>
                <a:gd name="connsiteX74" fmla="*/ 1348843 w 3140405"/>
                <a:gd name="connsiteY74" fmla="*/ 1187478 h 2490809"/>
                <a:gd name="connsiteX75" fmla="*/ 1373669 w 3140405"/>
                <a:gd name="connsiteY75" fmla="*/ 1170928 h 2490809"/>
                <a:gd name="connsiteX76" fmla="*/ 1390219 w 3140405"/>
                <a:gd name="connsiteY76" fmla="*/ 1150240 h 2490809"/>
                <a:gd name="connsiteX77" fmla="*/ 1402632 w 3140405"/>
                <a:gd name="connsiteY77" fmla="*/ 1141965 h 2490809"/>
                <a:gd name="connsiteX78" fmla="*/ 1406769 w 3140405"/>
                <a:gd name="connsiteY78" fmla="*/ 1129553 h 2490809"/>
                <a:gd name="connsiteX79" fmla="*/ 1419182 w 3140405"/>
                <a:gd name="connsiteY79" fmla="*/ 1121278 h 2490809"/>
                <a:gd name="connsiteX80" fmla="*/ 1427457 w 3140405"/>
                <a:gd name="connsiteY80" fmla="*/ 1113002 h 2490809"/>
                <a:gd name="connsiteX81" fmla="*/ 1444007 w 3140405"/>
                <a:gd name="connsiteY81" fmla="*/ 1088177 h 2490809"/>
                <a:gd name="connsiteX82" fmla="*/ 1452282 w 3140405"/>
                <a:gd name="connsiteY82" fmla="*/ 1075764 h 2490809"/>
                <a:gd name="connsiteX83" fmla="*/ 1477108 w 3140405"/>
                <a:gd name="connsiteY83" fmla="*/ 1059214 h 2490809"/>
                <a:gd name="connsiteX84" fmla="*/ 1485383 w 3140405"/>
                <a:gd name="connsiteY84" fmla="*/ 1046802 h 2490809"/>
                <a:gd name="connsiteX85" fmla="*/ 1506071 w 3140405"/>
                <a:gd name="connsiteY85" fmla="*/ 1026114 h 2490809"/>
                <a:gd name="connsiteX86" fmla="*/ 1535033 w 3140405"/>
                <a:gd name="connsiteY86" fmla="*/ 993013 h 2490809"/>
                <a:gd name="connsiteX87" fmla="*/ 1543309 w 3140405"/>
                <a:gd name="connsiteY87" fmla="*/ 980601 h 2490809"/>
                <a:gd name="connsiteX88" fmla="*/ 1547446 w 3140405"/>
                <a:gd name="connsiteY88" fmla="*/ 968188 h 2490809"/>
                <a:gd name="connsiteX89" fmla="*/ 1563996 w 3140405"/>
                <a:gd name="connsiteY89" fmla="*/ 943363 h 2490809"/>
                <a:gd name="connsiteX90" fmla="*/ 1580547 w 3140405"/>
                <a:gd name="connsiteY90" fmla="*/ 922675 h 2490809"/>
                <a:gd name="connsiteX91" fmla="*/ 1584684 w 3140405"/>
                <a:gd name="connsiteY91" fmla="*/ 910262 h 2490809"/>
                <a:gd name="connsiteX92" fmla="*/ 1617785 w 3140405"/>
                <a:gd name="connsiteY92" fmla="*/ 881299 h 2490809"/>
                <a:gd name="connsiteX93" fmla="*/ 1638472 w 3140405"/>
                <a:gd name="connsiteY93" fmla="*/ 856474 h 2490809"/>
                <a:gd name="connsiteX94" fmla="*/ 1655023 w 3140405"/>
                <a:gd name="connsiteY94" fmla="*/ 831649 h 2490809"/>
                <a:gd name="connsiteX95" fmla="*/ 1663298 w 3140405"/>
                <a:gd name="connsiteY95" fmla="*/ 823373 h 2490809"/>
                <a:gd name="connsiteX96" fmla="*/ 1671573 w 3140405"/>
                <a:gd name="connsiteY96" fmla="*/ 810961 h 2490809"/>
                <a:gd name="connsiteX97" fmla="*/ 1692261 w 3140405"/>
                <a:gd name="connsiteY97" fmla="*/ 790273 h 2490809"/>
                <a:gd name="connsiteX98" fmla="*/ 1704673 w 3140405"/>
                <a:gd name="connsiteY98" fmla="*/ 765448 h 2490809"/>
                <a:gd name="connsiteX99" fmla="*/ 1717086 w 3140405"/>
                <a:gd name="connsiteY99" fmla="*/ 753035 h 2490809"/>
                <a:gd name="connsiteX100" fmla="*/ 1725361 w 3140405"/>
                <a:gd name="connsiteY100" fmla="*/ 740622 h 2490809"/>
                <a:gd name="connsiteX101" fmla="*/ 1750186 w 3140405"/>
                <a:gd name="connsiteY101" fmla="*/ 715797 h 2490809"/>
                <a:gd name="connsiteX102" fmla="*/ 1766737 w 3140405"/>
                <a:gd name="connsiteY102" fmla="*/ 695109 h 2490809"/>
                <a:gd name="connsiteX103" fmla="*/ 1775012 w 3140405"/>
                <a:gd name="connsiteY103" fmla="*/ 682697 h 2490809"/>
                <a:gd name="connsiteX104" fmla="*/ 1791562 w 3140405"/>
                <a:gd name="connsiteY104" fmla="*/ 662009 h 2490809"/>
                <a:gd name="connsiteX105" fmla="*/ 1803975 w 3140405"/>
                <a:gd name="connsiteY105" fmla="*/ 641321 h 2490809"/>
                <a:gd name="connsiteX106" fmla="*/ 1820525 w 3140405"/>
                <a:gd name="connsiteY106" fmla="*/ 616496 h 2490809"/>
                <a:gd name="connsiteX107" fmla="*/ 1828800 w 3140405"/>
                <a:gd name="connsiteY107" fmla="*/ 604083 h 2490809"/>
                <a:gd name="connsiteX108" fmla="*/ 1841213 w 3140405"/>
                <a:gd name="connsiteY108" fmla="*/ 591670 h 2490809"/>
                <a:gd name="connsiteX109" fmla="*/ 1861900 w 3140405"/>
                <a:gd name="connsiteY109" fmla="*/ 566845 h 2490809"/>
                <a:gd name="connsiteX110" fmla="*/ 1882588 w 3140405"/>
                <a:gd name="connsiteY110" fmla="*/ 529607 h 2490809"/>
                <a:gd name="connsiteX111" fmla="*/ 1890863 w 3140405"/>
                <a:gd name="connsiteY111" fmla="*/ 517194 h 2490809"/>
                <a:gd name="connsiteX112" fmla="*/ 1915689 w 3140405"/>
                <a:gd name="connsiteY112" fmla="*/ 492369 h 2490809"/>
                <a:gd name="connsiteX113" fmla="*/ 1923964 w 3140405"/>
                <a:gd name="connsiteY113" fmla="*/ 479956 h 2490809"/>
                <a:gd name="connsiteX114" fmla="*/ 1944652 w 3140405"/>
                <a:gd name="connsiteY114" fmla="*/ 459269 h 2490809"/>
                <a:gd name="connsiteX115" fmla="*/ 1952927 w 3140405"/>
                <a:gd name="connsiteY115" fmla="*/ 450993 h 2490809"/>
                <a:gd name="connsiteX116" fmla="*/ 1961202 w 3140405"/>
                <a:gd name="connsiteY116" fmla="*/ 438581 h 2490809"/>
                <a:gd name="connsiteX117" fmla="*/ 1981890 w 3140405"/>
                <a:gd name="connsiteY117" fmla="*/ 417893 h 2490809"/>
                <a:gd name="connsiteX118" fmla="*/ 2010852 w 3140405"/>
                <a:gd name="connsiteY118" fmla="*/ 384793 h 2490809"/>
                <a:gd name="connsiteX119" fmla="*/ 2056366 w 3140405"/>
                <a:gd name="connsiteY119" fmla="*/ 372380 h 2490809"/>
                <a:gd name="connsiteX120" fmla="*/ 2081191 w 3140405"/>
                <a:gd name="connsiteY120" fmla="*/ 359967 h 2490809"/>
                <a:gd name="connsiteX121" fmla="*/ 2118429 w 3140405"/>
                <a:gd name="connsiteY121" fmla="*/ 351692 h 2490809"/>
                <a:gd name="connsiteX122" fmla="*/ 2143254 w 3140405"/>
                <a:gd name="connsiteY122" fmla="*/ 343417 h 2490809"/>
                <a:gd name="connsiteX123" fmla="*/ 2155667 w 3140405"/>
                <a:gd name="connsiteY123" fmla="*/ 339279 h 2490809"/>
                <a:gd name="connsiteX124" fmla="*/ 2180492 w 3140405"/>
                <a:gd name="connsiteY124" fmla="*/ 322729 h 2490809"/>
                <a:gd name="connsiteX125" fmla="*/ 2205318 w 3140405"/>
                <a:gd name="connsiteY125" fmla="*/ 314454 h 2490809"/>
                <a:gd name="connsiteX126" fmla="*/ 2234280 w 3140405"/>
                <a:gd name="connsiteY126" fmla="*/ 306179 h 2490809"/>
                <a:gd name="connsiteX127" fmla="*/ 2246693 w 3140405"/>
                <a:gd name="connsiteY127" fmla="*/ 297904 h 2490809"/>
                <a:gd name="connsiteX128" fmla="*/ 2288069 w 3140405"/>
                <a:gd name="connsiteY128" fmla="*/ 285491 h 2490809"/>
                <a:gd name="connsiteX129" fmla="*/ 2312894 w 3140405"/>
                <a:gd name="connsiteY129" fmla="*/ 277216 h 2490809"/>
                <a:gd name="connsiteX130" fmla="*/ 2325307 w 3140405"/>
                <a:gd name="connsiteY130" fmla="*/ 273078 h 2490809"/>
                <a:gd name="connsiteX131" fmla="*/ 2341857 w 3140405"/>
                <a:gd name="connsiteY131" fmla="*/ 268941 h 2490809"/>
                <a:gd name="connsiteX132" fmla="*/ 2366682 w 3140405"/>
                <a:gd name="connsiteY132" fmla="*/ 260666 h 2490809"/>
                <a:gd name="connsiteX133" fmla="*/ 2395645 w 3140405"/>
                <a:gd name="connsiteY133" fmla="*/ 252391 h 2490809"/>
                <a:gd name="connsiteX134" fmla="*/ 2432883 w 3140405"/>
                <a:gd name="connsiteY134" fmla="*/ 248253 h 2490809"/>
                <a:gd name="connsiteX135" fmla="*/ 2445296 w 3140405"/>
                <a:gd name="connsiteY135" fmla="*/ 244116 h 2490809"/>
                <a:gd name="connsiteX136" fmla="*/ 2453571 w 3140405"/>
                <a:gd name="connsiteY136" fmla="*/ 235840 h 2490809"/>
                <a:gd name="connsiteX137" fmla="*/ 2486671 w 3140405"/>
                <a:gd name="connsiteY137" fmla="*/ 227565 h 2490809"/>
                <a:gd name="connsiteX138" fmla="*/ 2532185 w 3140405"/>
                <a:gd name="connsiteY138" fmla="*/ 219290 h 2490809"/>
                <a:gd name="connsiteX139" fmla="*/ 2548735 w 3140405"/>
                <a:gd name="connsiteY139" fmla="*/ 215153 h 2490809"/>
                <a:gd name="connsiteX140" fmla="*/ 2573560 w 3140405"/>
                <a:gd name="connsiteY140" fmla="*/ 206878 h 2490809"/>
                <a:gd name="connsiteX141" fmla="*/ 2594248 w 3140405"/>
                <a:gd name="connsiteY141" fmla="*/ 202740 h 2490809"/>
                <a:gd name="connsiteX142" fmla="*/ 2606661 w 3140405"/>
                <a:gd name="connsiteY142" fmla="*/ 194465 h 2490809"/>
                <a:gd name="connsiteX143" fmla="*/ 2635623 w 3140405"/>
                <a:gd name="connsiteY143" fmla="*/ 186190 h 2490809"/>
                <a:gd name="connsiteX144" fmla="*/ 2660449 w 3140405"/>
                <a:gd name="connsiteY144" fmla="*/ 177915 h 2490809"/>
                <a:gd name="connsiteX145" fmla="*/ 2672861 w 3140405"/>
                <a:gd name="connsiteY145" fmla="*/ 169640 h 2490809"/>
                <a:gd name="connsiteX146" fmla="*/ 2697687 w 3140405"/>
                <a:gd name="connsiteY146" fmla="*/ 161364 h 2490809"/>
                <a:gd name="connsiteX147" fmla="*/ 2726650 w 3140405"/>
                <a:gd name="connsiteY147" fmla="*/ 144814 h 2490809"/>
                <a:gd name="connsiteX148" fmla="*/ 2751475 w 3140405"/>
                <a:gd name="connsiteY148" fmla="*/ 136539 h 2490809"/>
                <a:gd name="connsiteX149" fmla="*/ 2763888 w 3140405"/>
                <a:gd name="connsiteY149" fmla="*/ 128264 h 2490809"/>
                <a:gd name="connsiteX150" fmla="*/ 2776300 w 3140405"/>
                <a:gd name="connsiteY150" fmla="*/ 124126 h 2490809"/>
                <a:gd name="connsiteX151" fmla="*/ 2788713 w 3140405"/>
                <a:gd name="connsiteY151" fmla="*/ 115851 h 2490809"/>
                <a:gd name="connsiteX152" fmla="*/ 2813538 w 3140405"/>
                <a:gd name="connsiteY152" fmla="*/ 107576 h 2490809"/>
                <a:gd name="connsiteX153" fmla="*/ 2838364 w 3140405"/>
                <a:gd name="connsiteY153" fmla="*/ 95164 h 2490809"/>
                <a:gd name="connsiteX154" fmla="*/ 2883877 w 3140405"/>
                <a:gd name="connsiteY154" fmla="*/ 91026 h 2490809"/>
                <a:gd name="connsiteX155" fmla="*/ 2908702 w 3140405"/>
                <a:gd name="connsiteY155" fmla="*/ 86888 h 2490809"/>
                <a:gd name="connsiteX156" fmla="*/ 2945940 w 3140405"/>
                <a:gd name="connsiteY156" fmla="*/ 82751 h 2490809"/>
                <a:gd name="connsiteX157" fmla="*/ 3008004 w 3140405"/>
                <a:gd name="connsiteY157" fmla="*/ 62063 h 2490809"/>
                <a:gd name="connsiteX158" fmla="*/ 3032829 w 3140405"/>
                <a:gd name="connsiteY158" fmla="*/ 53788 h 2490809"/>
                <a:gd name="connsiteX159" fmla="*/ 3074204 w 3140405"/>
                <a:gd name="connsiteY159" fmla="*/ 33100 h 2490809"/>
                <a:gd name="connsiteX160" fmla="*/ 3086617 w 3140405"/>
                <a:gd name="connsiteY160" fmla="*/ 24825 h 2490809"/>
                <a:gd name="connsiteX161" fmla="*/ 3111442 w 3140405"/>
                <a:gd name="connsiteY161" fmla="*/ 16550 h 2490809"/>
                <a:gd name="connsiteX162" fmla="*/ 3123855 w 3140405"/>
                <a:gd name="connsiteY162" fmla="*/ 12412 h 2490809"/>
                <a:gd name="connsiteX163" fmla="*/ 3140405 w 3140405"/>
                <a:gd name="connsiteY163" fmla="*/ 0 h 2490809"/>
                <a:gd name="connsiteX164" fmla="*/ 3140405 w 3140405"/>
                <a:gd name="connsiteY164" fmla="*/ 724072 h 2490809"/>
                <a:gd name="connsiteX165" fmla="*/ 3103167 w 3140405"/>
                <a:gd name="connsiteY165" fmla="*/ 732347 h 2490809"/>
                <a:gd name="connsiteX166" fmla="*/ 3090755 w 3140405"/>
                <a:gd name="connsiteY166" fmla="*/ 740622 h 2490809"/>
                <a:gd name="connsiteX167" fmla="*/ 3078342 w 3140405"/>
                <a:gd name="connsiteY167" fmla="*/ 744760 h 2490809"/>
                <a:gd name="connsiteX168" fmla="*/ 3053517 w 3140405"/>
                <a:gd name="connsiteY168" fmla="*/ 761310 h 2490809"/>
                <a:gd name="connsiteX169" fmla="*/ 3041104 w 3140405"/>
                <a:gd name="connsiteY169" fmla="*/ 769585 h 2490809"/>
                <a:gd name="connsiteX170" fmla="*/ 3028691 w 3140405"/>
                <a:gd name="connsiteY170" fmla="*/ 777860 h 2490809"/>
                <a:gd name="connsiteX171" fmla="*/ 3012141 w 3140405"/>
                <a:gd name="connsiteY171" fmla="*/ 802686 h 2490809"/>
                <a:gd name="connsiteX172" fmla="*/ 3003866 w 3140405"/>
                <a:gd name="connsiteY172" fmla="*/ 815098 h 2490809"/>
                <a:gd name="connsiteX173" fmla="*/ 2991453 w 3140405"/>
                <a:gd name="connsiteY173" fmla="*/ 823373 h 2490809"/>
                <a:gd name="connsiteX174" fmla="*/ 2970766 w 3140405"/>
                <a:gd name="connsiteY174" fmla="*/ 835786 h 2490809"/>
                <a:gd name="connsiteX175" fmla="*/ 2950078 w 3140405"/>
                <a:gd name="connsiteY175" fmla="*/ 852336 h 2490809"/>
                <a:gd name="connsiteX176" fmla="*/ 2937665 w 3140405"/>
                <a:gd name="connsiteY176" fmla="*/ 864749 h 2490809"/>
                <a:gd name="connsiteX177" fmla="*/ 2925252 w 3140405"/>
                <a:gd name="connsiteY177" fmla="*/ 868887 h 2490809"/>
                <a:gd name="connsiteX178" fmla="*/ 2900427 w 3140405"/>
                <a:gd name="connsiteY178" fmla="*/ 885437 h 2490809"/>
                <a:gd name="connsiteX179" fmla="*/ 2900427 w 3140405"/>
                <a:gd name="connsiteY179" fmla="*/ 885437 h 2490809"/>
                <a:gd name="connsiteX180" fmla="*/ 2888014 w 3140405"/>
                <a:gd name="connsiteY180" fmla="*/ 897850 h 2490809"/>
                <a:gd name="connsiteX181" fmla="*/ 2863189 w 3140405"/>
                <a:gd name="connsiteY181" fmla="*/ 914400 h 2490809"/>
                <a:gd name="connsiteX182" fmla="*/ 2825951 w 3140405"/>
                <a:gd name="connsiteY182" fmla="*/ 939225 h 2490809"/>
                <a:gd name="connsiteX183" fmla="*/ 2788713 w 3140405"/>
                <a:gd name="connsiteY183" fmla="*/ 964050 h 2490809"/>
                <a:gd name="connsiteX184" fmla="*/ 2776300 w 3140405"/>
                <a:gd name="connsiteY184" fmla="*/ 972326 h 2490809"/>
                <a:gd name="connsiteX185" fmla="*/ 2763888 w 3140405"/>
                <a:gd name="connsiteY185" fmla="*/ 976463 h 2490809"/>
                <a:gd name="connsiteX186" fmla="*/ 2739062 w 3140405"/>
                <a:gd name="connsiteY186" fmla="*/ 993013 h 2490809"/>
                <a:gd name="connsiteX187" fmla="*/ 2714237 w 3140405"/>
                <a:gd name="connsiteY187" fmla="*/ 1001288 h 2490809"/>
                <a:gd name="connsiteX188" fmla="*/ 2693549 w 3140405"/>
                <a:gd name="connsiteY188" fmla="*/ 1017839 h 2490809"/>
                <a:gd name="connsiteX189" fmla="*/ 2681137 w 3140405"/>
                <a:gd name="connsiteY189" fmla="*/ 1030251 h 2490809"/>
                <a:gd name="connsiteX190" fmla="*/ 2668724 w 3140405"/>
                <a:gd name="connsiteY190" fmla="*/ 1038526 h 2490809"/>
                <a:gd name="connsiteX191" fmla="*/ 2660449 w 3140405"/>
                <a:gd name="connsiteY191" fmla="*/ 1046802 h 2490809"/>
                <a:gd name="connsiteX192" fmla="*/ 2635623 w 3140405"/>
                <a:gd name="connsiteY192" fmla="*/ 1063352 h 2490809"/>
                <a:gd name="connsiteX193" fmla="*/ 2610798 w 3140405"/>
                <a:gd name="connsiteY193" fmla="*/ 1079902 h 2490809"/>
                <a:gd name="connsiteX194" fmla="*/ 2598385 w 3140405"/>
                <a:gd name="connsiteY194" fmla="*/ 1088177 h 2490809"/>
                <a:gd name="connsiteX195" fmla="*/ 2577698 w 3140405"/>
                <a:gd name="connsiteY195" fmla="*/ 1108865 h 2490809"/>
                <a:gd name="connsiteX196" fmla="*/ 2552872 w 3140405"/>
                <a:gd name="connsiteY196" fmla="*/ 1129553 h 2490809"/>
                <a:gd name="connsiteX197" fmla="*/ 2544597 w 3140405"/>
                <a:gd name="connsiteY197" fmla="*/ 1141965 h 2490809"/>
                <a:gd name="connsiteX198" fmla="*/ 2519772 w 3140405"/>
                <a:gd name="connsiteY198" fmla="*/ 1150240 h 2490809"/>
                <a:gd name="connsiteX199" fmla="*/ 2507359 w 3140405"/>
                <a:gd name="connsiteY199" fmla="*/ 1154378 h 2490809"/>
                <a:gd name="connsiteX200" fmla="*/ 2494947 w 3140405"/>
                <a:gd name="connsiteY200" fmla="*/ 1158516 h 2490809"/>
                <a:gd name="connsiteX201" fmla="*/ 2470121 w 3140405"/>
                <a:gd name="connsiteY201" fmla="*/ 1170928 h 2490809"/>
                <a:gd name="connsiteX202" fmla="*/ 2437021 w 3140405"/>
                <a:gd name="connsiteY202" fmla="*/ 1199891 h 2490809"/>
                <a:gd name="connsiteX203" fmla="*/ 2432883 w 3140405"/>
                <a:gd name="connsiteY203" fmla="*/ 1212304 h 2490809"/>
                <a:gd name="connsiteX204" fmla="*/ 2420471 w 3140405"/>
                <a:gd name="connsiteY204" fmla="*/ 1220579 h 2490809"/>
                <a:gd name="connsiteX205" fmla="*/ 2412195 w 3140405"/>
                <a:gd name="connsiteY205" fmla="*/ 1228854 h 2490809"/>
                <a:gd name="connsiteX206" fmla="*/ 2399783 w 3140405"/>
                <a:gd name="connsiteY206" fmla="*/ 1237129 h 2490809"/>
                <a:gd name="connsiteX207" fmla="*/ 2387370 w 3140405"/>
                <a:gd name="connsiteY207" fmla="*/ 1249542 h 2490809"/>
                <a:gd name="connsiteX208" fmla="*/ 2374957 w 3140405"/>
                <a:gd name="connsiteY208" fmla="*/ 1257817 h 2490809"/>
                <a:gd name="connsiteX209" fmla="*/ 2345995 w 3140405"/>
                <a:gd name="connsiteY209" fmla="*/ 1274367 h 2490809"/>
                <a:gd name="connsiteX210" fmla="*/ 2325307 w 3140405"/>
                <a:gd name="connsiteY210" fmla="*/ 1286780 h 2490809"/>
                <a:gd name="connsiteX211" fmla="*/ 2300481 w 3140405"/>
                <a:gd name="connsiteY211" fmla="*/ 1303330 h 2490809"/>
                <a:gd name="connsiteX212" fmla="*/ 2288069 w 3140405"/>
                <a:gd name="connsiteY212" fmla="*/ 1311605 h 2490809"/>
                <a:gd name="connsiteX213" fmla="*/ 2263243 w 3140405"/>
                <a:gd name="connsiteY213" fmla="*/ 1324018 h 2490809"/>
                <a:gd name="connsiteX214" fmla="*/ 2234280 w 3140405"/>
                <a:gd name="connsiteY214" fmla="*/ 1336431 h 2490809"/>
                <a:gd name="connsiteX215" fmla="*/ 2221868 w 3140405"/>
                <a:gd name="connsiteY215" fmla="*/ 1348843 h 2490809"/>
                <a:gd name="connsiteX216" fmla="*/ 2209455 w 3140405"/>
                <a:gd name="connsiteY216" fmla="*/ 1357118 h 2490809"/>
                <a:gd name="connsiteX217" fmla="*/ 2197042 w 3140405"/>
                <a:gd name="connsiteY217" fmla="*/ 1381944 h 2490809"/>
                <a:gd name="connsiteX218" fmla="*/ 2172217 w 3140405"/>
                <a:gd name="connsiteY218" fmla="*/ 1394356 h 2490809"/>
                <a:gd name="connsiteX219" fmla="*/ 2134979 w 3140405"/>
                <a:gd name="connsiteY219" fmla="*/ 1415044 h 2490809"/>
                <a:gd name="connsiteX220" fmla="*/ 2097741 w 3140405"/>
                <a:gd name="connsiteY220" fmla="*/ 1435732 h 2490809"/>
                <a:gd name="connsiteX221" fmla="*/ 2085328 w 3140405"/>
                <a:gd name="connsiteY221" fmla="*/ 1448145 h 2490809"/>
                <a:gd name="connsiteX222" fmla="*/ 2035678 w 3140405"/>
                <a:gd name="connsiteY222" fmla="*/ 1472970 h 2490809"/>
                <a:gd name="connsiteX223" fmla="*/ 1998440 w 3140405"/>
                <a:gd name="connsiteY223" fmla="*/ 1506070 h 2490809"/>
                <a:gd name="connsiteX224" fmla="*/ 1990165 w 3140405"/>
                <a:gd name="connsiteY224" fmla="*/ 1518483 h 2490809"/>
                <a:gd name="connsiteX225" fmla="*/ 1965339 w 3140405"/>
                <a:gd name="connsiteY225" fmla="*/ 1530896 h 2490809"/>
                <a:gd name="connsiteX226" fmla="*/ 1940514 w 3140405"/>
                <a:gd name="connsiteY226" fmla="*/ 1543308 h 2490809"/>
                <a:gd name="connsiteX227" fmla="*/ 1928101 w 3140405"/>
                <a:gd name="connsiteY227" fmla="*/ 1551583 h 2490809"/>
                <a:gd name="connsiteX228" fmla="*/ 1919826 w 3140405"/>
                <a:gd name="connsiteY228" fmla="*/ 1559859 h 2490809"/>
                <a:gd name="connsiteX229" fmla="*/ 1907414 w 3140405"/>
                <a:gd name="connsiteY229" fmla="*/ 1563996 h 2490809"/>
                <a:gd name="connsiteX230" fmla="*/ 1886726 w 3140405"/>
                <a:gd name="connsiteY230" fmla="*/ 1576409 h 2490809"/>
                <a:gd name="connsiteX231" fmla="*/ 1861900 w 3140405"/>
                <a:gd name="connsiteY231" fmla="*/ 1592959 h 2490809"/>
                <a:gd name="connsiteX232" fmla="*/ 1832937 w 3140405"/>
                <a:gd name="connsiteY232" fmla="*/ 1613647 h 2490809"/>
                <a:gd name="connsiteX233" fmla="*/ 1808112 w 3140405"/>
                <a:gd name="connsiteY233" fmla="*/ 1630197 h 2490809"/>
                <a:gd name="connsiteX234" fmla="*/ 1795699 w 3140405"/>
                <a:gd name="connsiteY234" fmla="*/ 1634335 h 2490809"/>
                <a:gd name="connsiteX235" fmla="*/ 1770874 w 3140405"/>
                <a:gd name="connsiteY235" fmla="*/ 1650885 h 2490809"/>
                <a:gd name="connsiteX236" fmla="*/ 1758461 w 3140405"/>
                <a:gd name="connsiteY236" fmla="*/ 1659160 h 2490809"/>
                <a:gd name="connsiteX237" fmla="*/ 1746049 w 3140405"/>
                <a:gd name="connsiteY237" fmla="*/ 1663297 h 2490809"/>
                <a:gd name="connsiteX238" fmla="*/ 1733636 w 3140405"/>
                <a:gd name="connsiteY238" fmla="*/ 1671573 h 2490809"/>
                <a:gd name="connsiteX239" fmla="*/ 1721223 w 3140405"/>
                <a:gd name="connsiteY239" fmla="*/ 1675710 h 2490809"/>
                <a:gd name="connsiteX240" fmla="*/ 1683985 w 3140405"/>
                <a:gd name="connsiteY240" fmla="*/ 1704673 h 2490809"/>
                <a:gd name="connsiteX241" fmla="*/ 1659160 w 3140405"/>
                <a:gd name="connsiteY241" fmla="*/ 1717086 h 2490809"/>
                <a:gd name="connsiteX242" fmla="*/ 1646747 w 3140405"/>
                <a:gd name="connsiteY242" fmla="*/ 1725361 h 2490809"/>
                <a:gd name="connsiteX243" fmla="*/ 1621922 w 3140405"/>
                <a:gd name="connsiteY243" fmla="*/ 1733636 h 2490809"/>
                <a:gd name="connsiteX244" fmla="*/ 1609509 w 3140405"/>
                <a:gd name="connsiteY244" fmla="*/ 1737773 h 2490809"/>
                <a:gd name="connsiteX245" fmla="*/ 1572271 w 3140405"/>
                <a:gd name="connsiteY245" fmla="*/ 1758461 h 2490809"/>
                <a:gd name="connsiteX246" fmla="*/ 1535033 w 3140405"/>
                <a:gd name="connsiteY246" fmla="*/ 1779149 h 2490809"/>
                <a:gd name="connsiteX247" fmla="*/ 1526758 w 3140405"/>
                <a:gd name="connsiteY247" fmla="*/ 1791562 h 2490809"/>
                <a:gd name="connsiteX248" fmla="*/ 1489520 w 3140405"/>
                <a:gd name="connsiteY248" fmla="*/ 1812250 h 2490809"/>
                <a:gd name="connsiteX249" fmla="*/ 1464695 w 3140405"/>
                <a:gd name="connsiteY249" fmla="*/ 1832937 h 2490809"/>
                <a:gd name="connsiteX250" fmla="*/ 1452282 w 3140405"/>
                <a:gd name="connsiteY250" fmla="*/ 1837075 h 2490809"/>
                <a:gd name="connsiteX251" fmla="*/ 1427457 w 3140405"/>
                <a:gd name="connsiteY251" fmla="*/ 1853625 h 2490809"/>
                <a:gd name="connsiteX252" fmla="*/ 1394357 w 3140405"/>
                <a:gd name="connsiteY252" fmla="*/ 1866038 h 2490809"/>
                <a:gd name="connsiteX253" fmla="*/ 1373669 w 3140405"/>
                <a:gd name="connsiteY253" fmla="*/ 1878450 h 2490809"/>
                <a:gd name="connsiteX254" fmla="*/ 1336431 w 3140405"/>
                <a:gd name="connsiteY254" fmla="*/ 1899138 h 2490809"/>
                <a:gd name="connsiteX255" fmla="*/ 1286780 w 3140405"/>
                <a:gd name="connsiteY255" fmla="*/ 1940514 h 2490809"/>
                <a:gd name="connsiteX256" fmla="*/ 1274367 w 3140405"/>
                <a:gd name="connsiteY256" fmla="*/ 1948789 h 2490809"/>
                <a:gd name="connsiteX257" fmla="*/ 1249542 w 3140405"/>
                <a:gd name="connsiteY257" fmla="*/ 1957064 h 2490809"/>
                <a:gd name="connsiteX258" fmla="*/ 1216442 w 3140405"/>
                <a:gd name="connsiteY258" fmla="*/ 1981889 h 2490809"/>
                <a:gd name="connsiteX259" fmla="*/ 1204029 w 3140405"/>
                <a:gd name="connsiteY259" fmla="*/ 1986027 h 2490809"/>
                <a:gd name="connsiteX260" fmla="*/ 1179204 w 3140405"/>
                <a:gd name="connsiteY260" fmla="*/ 2002577 h 2490809"/>
                <a:gd name="connsiteX261" fmla="*/ 1154378 w 3140405"/>
                <a:gd name="connsiteY261" fmla="*/ 2014990 h 2490809"/>
                <a:gd name="connsiteX262" fmla="*/ 1141966 w 3140405"/>
                <a:gd name="connsiteY262" fmla="*/ 2019127 h 2490809"/>
                <a:gd name="connsiteX263" fmla="*/ 1129553 w 3140405"/>
                <a:gd name="connsiteY263" fmla="*/ 2027402 h 2490809"/>
                <a:gd name="connsiteX264" fmla="*/ 1117140 w 3140405"/>
                <a:gd name="connsiteY264" fmla="*/ 2031540 h 2490809"/>
                <a:gd name="connsiteX265" fmla="*/ 1088177 w 3140405"/>
                <a:gd name="connsiteY265" fmla="*/ 2048090 h 2490809"/>
                <a:gd name="connsiteX266" fmla="*/ 1075765 w 3140405"/>
                <a:gd name="connsiteY266" fmla="*/ 2060503 h 2490809"/>
                <a:gd name="connsiteX267" fmla="*/ 1050939 w 3140405"/>
                <a:gd name="connsiteY267" fmla="*/ 2072916 h 2490809"/>
                <a:gd name="connsiteX268" fmla="*/ 1017839 w 3140405"/>
                <a:gd name="connsiteY268" fmla="*/ 2085328 h 2490809"/>
                <a:gd name="connsiteX269" fmla="*/ 980601 w 3140405"/>
                <a:gd name="connsiteY269" fmla="*/ 2106016 h 2490809"/>
                <a:gd name="connsiteX270" fmla="*/ 955776 w 3140405"/>
                <a:gd name="connsiteY270" fmla="*/ 2122566 h 2490809"/>
                <a:gd name="connsiteX271" fmla="*/ 922675 w 3140405"/>
                <a:gd name="connsiteY271" fmla="*/ 2147392 h 2490809"/>
                <a:gd name="connsiteX272" fmla="*/ 897850 w 3140405"/>
                <a:gd name="connsiteY272" fmla="*/ 2155667 h 2490809"/>
                <a:gd name="connsiteX273" fmla="*/ 885437 w 3140405"/>
                <a:gd name="connsiteY273" fmla="*/ 2159804 h 2490809"/>
                <a:gd name="connsiteX274" fmla="*/ 873024 w 3140405"/>
                <a:gd name="connsiteY274" fmla="*/ 2168079 h 2490809"/>
                <a:gd name="connsiteX275" fmla="*/ 848199 w 3140405"/>
                <a:gd name="connsiteY275" fmla="*/ 2176354 h 2490809"/>
                <a:gd name="connsiteX276" fmla="*/ 835786 w 3140405"/>
                <a:gd name="connsiteY276" fmla="*/ 2180492 h 2490809"/>
                <a:gd name="connsiteX277" fmla="*/ 823374 w 3140405"/>
                <a:gd name="connsiteY277" fmla="*/ 2184630 h 2490809"/>
                <a:gd name="connsiteX278" fmla="*/ 810961 w 3140405"/>
                <a:gd name="connsiteY278" fmla="*/ 2188767 h 2490809"/>
                <a:gd name="connsiteX279" fmla="*/ 798548 w 3140405"/>
                <a:gd name="connsiteY279" fmla="*/ 2197042 h 2490809"/>
                <a:gd name="connsiteX280" fmla="*/ 786136 w 3140405"/>
                <a:gd name="connsiteY280" fmla="*/ 2201180 h 2490809"/>
                <a:gd name="connsiteX281" fmla="*/ 761310 w 3140405"/>
                <a:gd name="connsiteY281" fmla="*/ 2217730 h 2490809"/>
                <a:gd name="connsiteX282" fmla="*/ 736485 w 3140405"/>
                <a:gd name="connsiteY282" fmla="*/ 2234280 h 2490809"/>
                <a:gd name="connsiteX283" fmla="*/ 724072 w 3140405"/>
                <a:gd name="connsiteY283" fmla="*/ 2242555 h 2490809"/>
                <a:gd name="connsiteX284" fmla="*/ 686834 w 3140405"/>
                <a:gd name="connsiteY284" fmla="*/ 2254968 h 2490809"/>
                <a:gd name="connsiteX285" fmla="*/ 674422 w 3140405"/>
                <a:gd name="connsiteY285" fmla="*/ 2259106 h 2490809"/>
                <a:gd name="connsiteX286" fmla="*/ 649596 w 3140405"/>
                <a:gd name="connsiteY286" fmla="*/ 2271518 h 2490809"/>
                <a:gd name="connsiteX287" fmla="*/ 624771 w 3140405"/>
                <a:gd name="connsiteY287" fmla="*/ 2283931 h 2490809"/>
                <a:gd name="connsiteX288" fmla="*/ 612358 w 3140405"/>
                <a:gd name="connsiteY288" fmla="*/ 2292206 h 2490809"/>
                <a:gd name="connsiteX289" fmla="*/ 599946 w 3140405"/>
                <a:gd name="connsiteY289" fmla="*/ 2296344 h 2490809"/>
                <a:gd name="connsiteX290" fmla="*/ 575120 w 3140405"/>
                <a:gd name="connsiteY290" fmla="*/ 2312894 h 2490809"/>
                <a:gd name="connsiteX291" fmla="*/ 550295 w 3140405"/>
                <a:gd name="connsiteY291" fmla="*/ 2321169 h 2490809"/>
                <a:gd name="connsiteX292" fmla="*/ 537882 w 3140405"/>
                <a:gd name="connsiteY292" fmla="*/ 2325307 h 2490809"/>
                <a:gd name="connsiteX293" fmla="*/ 496507 w 3140405"/>
                <a:gd name="connsiteY293" fmla="*/ 2337719 h 2490809"/>
                <a:gd name="connsiteX294" fmla="*/ 484094 w 3140405"/>
                <a:gd name="connsiteY294" fmla="*/ 2341857 h 2490809"/>
                <a:gd name="connsiteX295" fmla="*/ 459269 w 3140405"/>
                <a:gd name="connsiteY295" fmla="*/ 2358407 h 2490809"/>
                <a:gd name="connsiteX296" fmla="*/ 434443 w 3140405"/>
                <a:gd name="connsiteY296" fmla="*/ 2374957 h 2490809"/>
                <a:gd name="connsiteX297" fmla="*/ 409618 w 3140405"/>
                <a:gd name="connsiteY297" fmla="*/ 2387370 h 2490809"/>
                <a:gd name="connsiteX298" fmla="*/ 384793 w 3140405"/>
                <a:gd name="connsiteY298" fmla="*/ 2399783 h 2490809"/>
                <a:gd name="connsiteX299" fmla="*/ 364105 w 3140405"/>
                <a:gd name="connsiteY299" fmla="*/ 2416333 h 2490809"/>
                <a:gd name="connsiteX300" fmla="*/ 314454 w 3140405"/>
                <a:gd name="connsiteY300" fmla="*/ 2441158 h 2490809"/>
                <a:gd name="connsiteX301" fmla="*/ 302042 w 3140405"/>
                <a:gd name="connsiteY301" fmla="*/ 2445296 h 2490809"/>
                <a:gd name="connsiteX302" fmla="*/ 289629 w 3140405"/>
                <a:gd name="connsiteY302" fmla="*/ 2449433 h 2490809"/>
                <a:gd name="connsiteX303" fmla="*/ 264804 w 3140405"/>
                <a:gd name="connsiteY303" fmla="*/ 2465983 h 2490809"/>
                <a:gd name="connsiteX304" fmla="*/ 256528 w 3140405"/>
                <a:gd name="connsiteY304" fmla="*/ 2474259 h 2490809"/>
                <a:gd name="connsiteX305" fmla="*/ 231703 w 3140405"/>
                <a:gd name="connsiteY305" fmla="*/ 2482534 h 2490809"/>
                <a:gd name="connsiteX306" fmla="*/ 219290 w 3140405"/>
                <a:gd name="connsiteY306" fmla="*/ 2486671 h 2490809"/>
                <a:gd name="connsiteX307" fmla="*/ 206878 w 3140405"/>
                <a:gd name="connsiteY307" fmla="*/ 2490809 h 2490809"/>
                <a:gd name="connsiteX308" fmla="*/ 198603 w 3140405"/>
                <a:gd name="connsiteY308" fmla="*/ 2478396 h 2490809"/>
                <a:gd name="connsiteX309" fmla="*/ 173777 w 3140405"/>
                <a:gd name="connsiteY309" fmla="*/ 2470121 h 2490809"/>
                <a:gd name="connsiteX310" fmla="*/ 136539 w 3140405"/>
                <a:gd name="connsiteY310" fmla="*/ 2457708 h 2490809"/>
                <a:gd name="connsiteX311" fmla="*/ 111714 w 3140405"/>
                <a:gd name="connsiteY311" fmla="*/ 2449433 h 2490809"/>
                <a:gd name="connsiteX312" fmla="*/ 99301 w 3140405"/>
                <a:gd name="connsiteY312" fmla="*/ 2445296 h 2490809"/>
                <a:gd name="connsiteX313" fmla="*/ 78614 w 3140405"/>
                <a:gd name="connsiteY313" fmla="*/ 2428745 h 2490809"/>
                <a:gd name="connsiteX314" fmla="*/ 57926 w 3140405"/>
                <a:gd name="connsiteY314" fmla="*/ 2416333 h 2490809"/>
                <a:gd name="connsiteX315" fmla="*/ 45513 w 3140405"/>
                <a:gd name="connsiteY315" fmla="*/ 2408058 h 2490809"/>
                <a:gd name="connsiteX316" fmla="*/ 33100 w 3140405"/>
                <a:gd name="connsiteY316" fmla="*/ 2395645 h 2490809"/>
                <a:gd name="connsiteX317" fmla="*/ 20688 w 3140405"/>
                <a:gd name="connsiteY317" fmla="*/ 2391507 h 2490809"/>
                <a:gd name="connsiteX318" fmla="*/ 12413 w 3140405"/>
                <a:gd name="connsiteY318" fmla="*/ 2379095 h 2490809"/>
                <a:gd name="connsiteX319" fmla="*/ 0 w 3140405"/>
                <a:gd name="connsiteY319" fmla="*/ 2362545 h 249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</a:cxnLst>
              <a:rect l="l" t="t" r="r" b="b"/>
              <a:pathLst>
                <a:path w="3140405" h="2490809">
                  <a:moveTo>
                    <a:pt x="0" y="2362545"/>
                  </a:moveTo>
                  <a:lnTo>
                    <a:pt x="0" y="2362545"/>
                  </a:lnTo>
                  <a:cubicBezTo>
                    <a:pt x="12413" y="2363924"/>
                    <a:pt x="24992" y="2369131"/>
                    <a:pt x="37238" y="2366682"/>
                  </a:cubicBezTo>
                  <a:cubicBezTo>
                    <a:pt x="46990" y="2364732"/>
                    <a:pt x="53788" y="2355649"/>
                    <a:pt x="62063" y="2350132"/>
                  </a:cubicBezTo>
                  <a:lnTo>
                    <a:pt x="99301" y="2325307"/>
                  </a:lnTo>
                  <a:lnTo>
                    <a:pt x="124127" y="2308756"/>
                  </a:lnTo>
                  <a:lnTo>
                    <a:pt x="136539" y="2304619"/>
                  </a:lnTo>
                  <a:cubicBezTo>
                    <a:pt x="164449" y="2276709"/>
                    <a:pt x="150262" y="2283494"/>
                    <a:pt x="173777" y="2275656"/>
                  </a:cubicBezTo>
                  <a:lnTo>
                    <a:pt x="198603" y="2259106"/>
                  </a:lnTo>
                  <a:cubicBezTo>
                    <a:pt x="202740" y="2256348"/>
                    <a:pt x="206298" y="2252404"/>
                    <a:pt x="211015" y="2250831"/>
                  </a:cubicBezTo>
                  <a:cubicBezTo>
                    <a:pt x="215153" y="2249452"/>
                    <a:pt x="219615" y="2248811"/>
                    <a:pt x="223428" y="2246693"/>
                  </a:cubicBezTo>
                  <a:cubicBezTo>
                    <a:pt x="232122" y="2241863"/>
                    <a:pt x="239978" y="2235660"/>
                    <a:pt x="248253" y="2230143"/>
                  </a:cubicBezTo>
                  <a:lnTo>
                    <a:pt x="260666" y="2221868"/>
                  </a:lnTo>
                  <a:cubicBezTo>
                    <a:pt x="275838" y="2199109"/>
                    <a:pt x="260665" y="2218421"/>
                    <a:pt x="281354" y="2201180"/>
                  </a:cubicBezTo>
                  <a:cubicBezTo>
                    <a:pt x="285849" y="2197434"/>
                    <a:pt x="289147" y="2192359"/>
                    <a:pt x="293766" y="2188767"/>
                  </a:cubicBezTo>
                  <a:cubicBezTo>
                    <a:pt x="301617" y="2182661"/>
                    <a:pt x="310317" y="2177734"/>
                    <a:pt x="318592" y="2172217"/>
                  </a:cubicBezTo>
                  <a:cubicBezTo>
                    <a:pt x="322729" y="2169459"/>
                    <a:pt x="327488" y="2167458"/>
                    <a:pt x="331004" y="2163942"/>
                  </a:cubicBezTo>
                  <a:lnTo>
                    <a:pt x="351692" y="2143254"/>
                  </a:lnTo>
                  <a:cubicBezTo>
                    <a:pt x="355830" y="2139116"/>
                    <a:pt x="359236" y="2134087"/>
                    <a:pt x="364105" y="2130841"/>
                  </a:cubicBezTo>
                  <a:cubicBezTo>
                    <a:pt x="368243" y="2128083"/>
                    <a:pt x="372776" y="2125841"/>
                    <a:pt x="376518" y="2122566"/>
                  </a:cubicBezTo>
                  <a:cubicBezTo>
                    <a:pt x="383857" y="2116144"/>
                    <a:pt x="389091" y="2107287"/>
                    <a:pt x="397205" y="2101878"/>
                  </a:cubicBezTo>
                  <a:cubicBezTo>
                    <a:pt x="401343" y="2099120"/>
                    <a:pt x="405901" y="2096907"/>
                    <a:pt x="409618" y="2093603"/>
                  </a:cubicBezTo>
                  <a:cubicBezTo>
                    <a:pt x="418365" y="2085828"/>
                    <a:pt x="424706" y="2075269"/>
                    <a:pt x="434443" y="2068778"/>
                  </a:cubicBezTo>
                  <a:lnTo>
                    <a:pt x="459269" y="2052228"/>
                  </a:lnTo>
                  <a:cubicBezTo>
                    <a:pt x="475752" y="2027503"/>
                    <a:pt x="457750" y="2049003"/>
                    <a:pt x="479957" y="2035678"/>
                  </a:cubicBezTo>
                  <a:cubicBezTo>
                    <a:pt x="508356" y="2018638"/>
                    <a:pt x="465482" y="2034985"/>
                    <a:pt x="500644" y="2023265"/>
                  </a:cubicBezTo>
                  <a:cubicBezTo>
                    <a:pt x="504782" y="2019127"/>
                    <a:pt x="508562" y="2014598"/>
                    <a:pt x="513057" y="2010852"/>
                  </a:cubicBezTo>
                  <a:cubicBezTo>
                    <a:pt x="516877" y="2007669"/>
                    <a:pt x="521954" y="2006093"/>
                    <a:pt x="525470" y="2002577"/>
                  </a:cubicBezTo>
                  <a:cubicBezTo>
                    <a:pt x="528986" y="1999061"/>
                    <a:pt x="530562" y="1993984"/>
                    <a:pt x="533745" y="1990164"/>
                  </a:cubicBezTo>
                  <a:cubicBezTo>
                    <a:pt x="537491" y="1985669"/>
                    <a:pt x="542565" y="1982371"/>
                    <a:pt x="546157" y="1977752"/>
                  </a:cubicBezTo>
                  <a:cubicBezTo>
                    <a:pt x="563151" y="1955902"/>
                    <a:pt x="557324" y="1955344"/>
                    <a:pt x="575120" y="1940514"/>
                  </a:cubicBezTo>
                  <a:cubicBezTo>
                    <a:pt x="597161" y="1922147"/>
                    <a:pt x="577554" y="1940541"/>
                    <a:pt x="599946" y="1928101"/>
                  </a:cubicBezTo>
                  <a:cubicBezTo>
                    <a:pt x="608640" y="1923271"/>
                    <a:pt x="616496" y="1917068"/>
                    <a:pt x="624771" y="1911551"/>
                  </a:cubicBezTo>
                  <a:cubicBezTo>
                    <a:pt x="628909" y="1908793"/>
                    <a:pt x="633668" y="1906792"/>
                    <a:pt x="637184" y="1903276"/>
                  </a:cubicBezTo>
                  <a:cubicBezTo>
                    <a:pt x="641321" y="1899138"/>
                    <a:pt x="644977" y="1894455"/>
                    <a:pt x="649596" y="1890863"/>
                  </a:cubicBezTo>
                  <a:cubicBezTo>
                    <a:pt x="657447" y="1884757"/>
                    <a:pt x="674422" y="1874313"/>
                    <a:pt x="674422" y="1874313"/>
                  </a:cubicBezTo>
                  <a:cubicBezTo>
                    <a:pt x="690971" y="1849488"/>
                    <a:pt x="673044" y="1872933"/>
                    <a:pt x="695109" y="1853625"/>
                  </a:cubicBezTo>
                  <a:cubicBezTo>
                    <a:pt x="733831" y="1819742"/>
                    <a:pt x="700280" y="1843281"/>
                    <a:pt x="728210" y="1824662"/>
                  </a:cubicBezTo>
                  <a:cubicBezTo>
                    <a:pt x="730968" y="1820525"/>
                    <a:pt x="732743" y="1815524"/>
                    <a:pt x="736485" y="1812250"/>
                  </a:cubicBezTo>
                  <a:cubicBezTo>
                    <a:pt x="743970" y="1805701"/>
                    <a:pt x="761310" y="1795699"/>
                    <a:pt x="761310" y="1795699"/>
                  </a:cubicBezTo>
                  <a:cubicBezTo>
                    <a:pt x="764068" y="1791562"/>
                    <a:pt x="766349" y="1787062"/>
                    <a:pt x="769585" y="1783287"/>
                  </a:cubicBezTo>
                  <a:lnTo>
                    <a:pt x="798548" y="1754324"/>
                  </a:lnTo>
                  <a:lnTo>
                    <a:pt x="810961" y="1741911"/>
                  </a:lnTo>
                  <a:cubicBezTo>
                    <a:pt x="815099" y="1737773"/>
                    <a:pt x="818505" y="1732744"/>
                    <a:pt x="823374" y="1729498"/>
                  </a:cubicBezTo>
                  <a:cubicBezTo>
                    <a:pt x="827511" y="1726740"/>
                    <a:pt x="832044" y="1724497"/>
                    <a:pt x="835786" y="1721223"/>
                  </a:cubicBezTo>
                  <a:cubicBezTo>
                    <a:pt x="874508" y="1687340"/>
                    <a:pt x="840957" y="1710879"/>
                    <a:pt x="868887" y="1692260"/>
                  </a:cubicBezTo>
                  <a:cubicBezTo>
                    <a:pt x="874404" y="1683985"/>
                    <a:pt x="878405" y="1674467"/>
                    <a:pt x="885437" y="1667435"/>
                  </a:cubicBezTo>
                  <a:cubicBezTo>
                    <a:pt x="893712" y="1659160"/>
                    <a:pt x="900525" y="1649102"/>
                    <a:pt x="910262" y="1642610"/>
                  </a:cubicBezTo>
                  <a:lnTo>
                    <a:pt x="935088" y="1626059"/>
                  </a:lnTo>
                  <a:cubicBezTo>
                    <a:pt x="939225" y="1623301"/>
                    <a:pt x="943984" y="1621300"/>
                    <a:pt x="947500" y="1617784"/>
                  </a:cubicBezTo>
                  <a:cubicBezTo>
                    <a:pt x="959292" y="1605993"/>
                    <a:pt x="952530" y="1611673"/>
                    <a:pt x="968188" y="1601234"/>
                  </a:cubicBezTo>
                  <a:cubicBezTo>
                    <a:pt x="970946" y="1597096"/>
                    <a:pt x="974239" y="1593269"/>
                    <a:pt x="976463" y="1588821"/>
                  </a:cubicBezTo>
                  <a:cubicBezTo>
                    <a:pt x="978413" y="1584920"/>
                    <a:pt x="978182" y="1580038"/>
                    <a:pt x="980601" y="1576409"/>
                  </a:cubicBezTo>
                  <a:cubicBezTo>
                    <a:pt x="983847" y="1571540"/>
                    <a:pt x="988876" y="1568134"/>
                    <a:pt x="993014" y="1563996"/>
                  </a:cubicBezTo>
                  <a:cubicBezTo>
                    <a:pt x="995965" y="1555141"/>
                    <a:pt x="997876" y="1545777"/>
                    <a:pt x="1005426" y="1539171"/>
                  </a:cubicBezTo>
                  <a:cubicBezTo>
                    <a:pt x="1012911" y="1532622"/>
                    <a:pt x="1023220" y="1529654"/>
                    <a:pt x="1030252" y="1522621"/>
                  </a:cubicBezTo>
                  <a:cubicBezTo>
                    <a:pt x="1041611" y="1511261"/>
                    <a:pt x="1034826" y="1515579"/>
                    <a:pt x="1050939" y="1510208"/>
                  </a:cubicBezTo>
                  <a:cubicBezTo>
                    <a:pt x="1059214" y="1501933"/>
                    <a:pt x="1069274" y="1495120"/>
                    <a:pt x="1075765" y="1485383"/>
                  </a:cubicBezTo>
                  <a:lnTo>
                    <a:pt x="1092315" y="1460557"/>
                  </a:lnTo>
                  <a:cubicBezTo>
                    <a:pt x="1095073" y="1456420"/>
                    <a:pt x="1097074" y="1451661"/>
                    <a:pt x="1100590" y="1448145"/>
                  </a:cubicBezTo>
                  <a:cubicBezTo>
                    <a:pt x="1103348" y="1445386"/>
                    <a:pt x="1106428" y="1442915"/>
                    <a:pt x="1108865" y="1439869"/>
                  </a:cubicBezTo>
                  <a:cubicBezTo>
                    <a:pt x="1124625" y="1420169"/>
                    <a:pt x="1108276" y="1433366"/>
                    <a:pt x="1129553" y="1419182"/>
                  </a:cubicBezTo>
                  <a:cubicBezTo>
                    <a:pt x="1152998" y="1384013"/>
                    <a:pt x="1114384" y="1438488"/>
                    <a:pt x="1162653" y="1390219"/>
                  </a:cubicBezTo>
                  <a:cubicBezTo>
                    <a:pt x="1166791" y="1386081"/>
                    <a:pt x="1171320" y="1382301"/>
                    <a:pt x="1175066" y="1377806"/>
                  </a:cubicBezTo>
                  <a:cubicBezTo>
                    <a:pt x="1178249" y="1373986"/>
                    <a:pt x="1179825" y="1368909"/>
                    <a:pt x="1183341" y="1365393"/>
                  </a:cubicBezTo>
                  <a:cubicBezTo>
                    <a:pt x="1186857" y="1361877"/>
                    <a:pt x="1191616" y="1359876"/>
                    <a:pt x="1195754" y="1357118"/>
                  </a:cubicBezTo>
                  <a:cubicBezTo>
                    <a:pt x="1198512" y="1352981"/>
                    <a:pt x="1200846" y="1348526"/>
                    <a:pt x="1204029" y="1344706"/>
                  </a:cubicBezTo>
                  <a:cubicBezTo>
                    <a:pt x="1213985" y="1332759"/>
                    <a:pt x="1216649" y="1332155"/>
                    <a:pt x="1228854" y="1324018"/>
                  </a:cubicBezTo>
                  <a:cubicBezTo>
                    <a:pt x="1244025" y="1301261"/>
                    <a:pt x="1228854" y="1320570"/>
                    <a:pt x="1249542" y="1303330"/>
                  </a:cubicBezTo>
                  <a:cubicBezTo>
                    <a:pt x="1254037" y="1299584"/>
                    <a:pt x="1257336" y="1294510"/>
                    <a:pt x="1261955" y="1290917"/>
                  </a:cubicBezTo>
                  <a:cubicBezTo>
                    <a:pt x="1269805" y="1284811"/>
                    <a:pt x="1286780" y="1274367"/>
                    <a:pt x="1286780" y="1274367"/>
                  </a:cubicBezTo>
                  <a:cubicBezTo>
                    <a:pt x="1316350" y="1230010"/>
                    <a:pt x="1270300" y="1297329"/>
                    <a:pt x="1307468" y="1249542"/>
                  </a:cubicBezTo>
                  <a:cubicBezTo>
                    <a:pt x="1313574" y="1241691"/>
                    <a:pt x="1318501" y="1232991"/>
                    <a:pt x="1324018" y="1224716"/>
                  </a:cubicBezTo>
                  <a:lnTo>
                    <a:pt x="1340568" y="1199891"/>
                  </a:lnTo>
                  <a:cubicBezTo>
                    <a:pt x="1343326" y="1195753"/>
                    <a:pt x="1344705" y="1190236"/>
                    <a:pt x="1348843" y="1187478"/>
                  </a:cubicBezTo>
                  <a:lnTo>
                    <a:pt x="1373669" y="1170928"/>
                  </a:lnTo>
                  <a:cubicBezTo>
                    <a:pt x="1379811" y="1161715"/>
                    <a:pt x="1381799" y="1156976"/>
                    <a:pt x="1390219" y="1150240"/>
                  </a:cubicBezTo>
                  <a:cubicBezTo>
                    <a:pt x="1394102" y="1147133"/>
                    <a:pt x="1398494" y="1144723"/>
                    <a:pt x="1402632" y="1141965"/>
                  </a:cubicBezTo>
                  <a:cubicBezTo>
                    <a:pt x="1404011" y="1137828"/>
                    <a:pt x="1404045" y="1132958"/>
                    <a:pt x="1406769" y="1129553"/>
                  </a:cubicBezTo>
                  <a:cubicBezTo>
                    <a:pt x="1409876" y="1125670"/>
                    <a:pt x="1415299" y="1124385"/>
                    <a:pt x="1419182" y="1121278"/>
                  </a:cubicBezTo>
                  <a:cubicBezTo>
                    <a:pt x="1422228" y="1118841"/>
                    <a:pt x="1425116" y="1116123"/>
                    <a:pt x="1427457" y="1113002"/>
                  </a:cubicBezTo>
                  <a:cubicBezTo>
                    <a:pt x="1433424" y="1105046"/>
                    <a:pt x="1438490" y="1096452"/>
                    <a:pt x="1444007" y="1088177"/>
                  </a:cubicBezTo>
                  <a:cubicBezTo>
                    <a:pt x="1446765" y="1084039"/>
                    <a:pt x="1448144" y="1078522"/>
                    <a:pt x="1452282" y="1075764"/>
                  </a:cubicBezTo>
                  <a:lnTo>
                    <a:pt x="1477108" y="1059214"/>
                  </a:lnTo>
                  <a:cubicBezTo>
                    <a:pt x="1479866" y="1055077"/>
                    <a:pt x="1482109" y="1050544"/>
                    <a:pt x="1485383" y="1046802"/>
                  </a:cubicBezTo>
                  <a:cubicBezTo>
                    <a:pt x="1491805" y="1039463"/>
                    <a:pt x="1500661" y="1034229"/>
                    <a:pt x="1506071" y="1026114"/>
                  </a:cubicBezTo>
                  <a:cubicBezTo>
                    <a:pt x="1525379" y="997151"/>
                    <a:pt x="1514346" y="1006805"/>
                    <a:pt x="1535033" y="993013"/>
                  </a:cubicBezTo>
                  <a:cubicBezTo>
                    <a:pt x="1537792" y="988876"/>
                    <a:pt x="1541085" y="985049"/>
                    <a:pt x="1543309" y="980601"/>
                  </a:cubicBezTo>
                  <a:cubicBezTo>
                    <a:pt x="1545260" y="976700"/>
                    <a:pt x="1545328" y="972001"/>
                    <a:pt x="1547446" y="968188"/>
                  </a:cubicBezTo>
                  <a:cubicBezTo>
                    <a:pt x="1552276" y="959494"/>
                    <a:pt x="1558479" y="951638"/>
                    <a:pt x="1563996" y="943363"/>
                  </a:cubicBezTo>
                  <a:cubicBezTo>
                    <a:pt x="1574436" y="927703"/>
                    <a:pt x="1568754" y="934467"/>
                    <a:pt x="1580547" y="922675"/>
                  </a:cubicBezTo>
                  <a:cubicBezTo>
                    <a:pt x="1581926" y="918537"/>
                    <a:pt x="1582067" y="913751"/>
                    <a:pt x="1584684" y="910262"/>
                  </a:cubicBezTo>
                  <a:cubicBezTo>
                    <a:pt x="1596786" y="894126"/>
                    <a:pt x="1603428" y="890870"/>
                    <a:pt x="1617785" y="881299"/>
                  </a:cubicBezTo>
                  <a:cubicBezTo>
                    <a:pt x="1647353" y="836949"/>
                    <a:pt x="1601308" y="904257"/>
                    <a:pt x="1638472" y="856474"/>
                  </a:cubicBezTo>
                  <a:cubicBezTo>
                    <a:pt x="1644578" y="848624"/>
                    <a:pt x="1647991" y="838682"/>
                    <a:pt x="1655023" y="831649"/>
                  </a:cubicBezTo>
                  <a:cubicBezTo>
                    <a:pt x="1657781" y="828890"/>
                    <a:pt x="1660861" y="826419"/>
                    <a:pt x="1663298" y="823373"/>
                  </a:cubicBezTo>
                  <a:cubicBezTo>
                    <a:pt x="1666404" y="819490"/>
                    <a:pt x="1668299" y="814703"/>
                    <a:pt x="1671573" y="810961"/>
                  </a:cubicBezTo>
                  <a:cubicBezTo>
                    <a:pt x="1677995" y="803622"/>
                    <a:pt x="1692261" y="790273"/>
                    <a:pt x="1692261" y="790273"/>
                  </a:cubicBezTo>
                  <a:cubicBezTo>
                    <a:pt x="1696407" y="777832"/>
                    <a:pt x="1695760" y="776143"/>
                    <a:pt x="1704673" y="765448"/>
                  </a:cubicBezTo>
                  <a:cubicBezTo>
                    <a:pt x="1708419" y="760953"/>
                    <a:pt x="1713340" y="757530"/>
                    <a:pt x="1717086" y="753035"/>
                  </a:cubicBezTo>
                  <a:cubicBezTo>
                    <a:pt x="1720269" y="749215"/>
                    <a:pt x="1722057" y="744339"/>
                    <a:pt x="1725361" y="740622"/>
                  </a:cubicBezTo>
                  <a:cubicBezTo>
                    <a:pt x="1733136" y="731875"/>
                    <a:pt x="1743695" y="725534"/>
                    <a:pt x="1750186" y="715797"/>
                  </a:cubicBezTo>
                  <a:cubicBezTo>
                    <a:pt x="1775648" y="677603"/>
                    <a:pt x="1743159" y="724579"/>
                    <a:pt x="1766737" y="695109"/>
                  </a:cubicBezTo>
                  <a:cubicBezTo>
                    <a:pt x="1769843" y="691226"/>
                    <a:pt x="1771906" y="686580"/>
                    <a:pt x="1775012" y="682697"/>
                  </a:cubicBezTo>
                  <a:cubicBezTo>
                    <a:pt x="1798594" y="653219"/>
                    <a:pt x="1766094" y="700210"/>
                    <a:pt x="1791562" y="662009"/>
                  </a:cubicBezTo>
                  <a:cubicBezTo>
                    <a:pt x="1799472" y="638274"/>
                    <a:pt x="1790343" y="659496"/>
                    <a:pt x="1803975" y="641321"/>
                  </a:cubicBezTo>
                  <a:cubicBezTo>
                    <a:pt x="1809942" y="633365"/>
                    <a:pt x="1815008" y="624771"/>
                    <a:pt x="1820525" y="616496"/>
                  </a:cubicBezTo>
                  <a:cubicBezTo>
                    <a:pt x="1823283" y="612358"/>
                    <a:pt x="1825284" y="607599"/>
                    <a:pt x="1828800" y="604083"/>
                  </a:cubicBezTo>
                  <a:cubicBezTo>
                    <a:pt x="1832938" y="599945"/>
                    <a:pt x="1837467" y="596165"/>
                    <a:pt x="1841213" y="591670"/>
                  </a:cubicBezTo>
                  <a:cubicBezTo>
                    <a:pt x="1870023" y="557099"/>
                    <a:pt x="1825628" y="603120"/>
                    <a:pt x="1861900" y="566845"/>
                  </a:cubicBezTo>
                  <a:cubicBezTo>
                    <a:pt x="1869183" y="544997"/>
                    <a:pt x="1863618" y="558062"/>
                    <a:pt x="1882588" y="529607"/>
                  </a:cubicBezTo>
                  <a:cubicBezTo>
                    <a:pt x="1885346" y="525469"/>
                    <a:pt x="1887347" y="520710"/>
                    <a:pt x="1890863" y="517194"/>
                  </a:cubicBezTo>
                  <a:cubicBezTo>
                    <a:pt x="1899138" y="508919"/>
                    <a:pt x="1909198" y="502106"/>
                    <a:pt x="1915689" y="492369"/>
                  </a:cubicBezTo>
                  <a:cubicBezTo>
                    <a:pt x="1918447" y="488231"/>
                    <a:pt x="1920689" y="483698"/>
                    <a:pt x="1923964" y="479956"/>
                  </a:cubicBezTo>
                  <a:cubicBezTo>
                    <a:pt x="1930386" y="472617"/>
                    <a:pt x="1937756" y="466165"/>
                    <a:pt x="1944652" y="459269"/>
                  </a:cubicBezTo>
                  <a:cubicBezTo>
                    <a:pt x="1947411" y="456510"/>
                    <a:pt x="1950763" y="454239"/>
                    <a:pt x="1952927" y="450993"/>
                  </a:cubicBezTo>
                  <a:cubicBezTo>
                    <a:pt x="1955685" y="446856"/>
                    <a:pt x="1957928" y="442323"/>
                    <a:pt x="1961202" y="438581"/>
                  </a:cubicBezTo>
                  <a:cubicBezTo>
                    <a:pt x="1967624" y="431242"/>
                    <a:pt x="1976480" y="426008"/>
                    <a:pt x="1981890" y="417893"/>
                  </a:cubicBezTo>
                  <a:cubicBezTo>
                    <a:pt x="1992487" y="401997"/>
                    <a:pt x="1994520" y="392052"/>
                    <a:pt x="2010852" y="384793"/>
                  </a:cubicBezTo>
                  <a:cubicBezTo>
                    <a:pt x="2033685" y="374644"/>
                    <a:pt x="2034110" y="377944"/>
                    <a:pt x="2056366" y="372380"/>
                  </a:cubicBezTo>
                  <a:cubicBezTo>
                    <a:pt x="2077163" y="367181"/>
                    <a:pt x="2060968" y="370078"/>
                    <a:pt x="2081191" y="359967"/>
                  </a:cubicBezTo>
                  <a:cubicBezTo>
                    <a:pt x="2093026" y="354050"/>
                    <a:pt x="2105723" y="354869"/>
                    <a:pt x="2118429" y="351692"/>
                  </a:cubicBezTo>
                  <a:cubicBezTo>
                    <a:pt x="2126891" y="349576"/>
                    <a:pt x="2134979" y="346175"/>
                    <a:pt x="2143254" y="343417"/>
                  </a:cubicBezTo>
                  <a:cubicBezTo>
                    <a:pt x="2147392" y="342038"/>
                    <a:pt x="2152038" y="341698"/>
                    <a:pt x="2155667" y="339279"/>
                  </a:cubicBezTo>
                  <a:cubicBezTo>
                    <a:pt x="2163942" y="333762"/>
                    <a:pt x="2171057" y="325874"/>
                    <a:pt x="2180492" y="322729"/>
                  </a:cubicBezTo>
                  <a:cubicBezTo>
                    <a:pt x="2188767" y="319971"/>
                    <a:pt x="2196856" y="316570"/>
                    <a:pt x="2205318" y="314454"/>
                  </a:cubicBezTo>
                  <a:cubicBezTo>
                    <a:pt x="2226099" y="309258"/>
                    <a:pt x="2216473" y="312114"/>
                    <a:pt x="2234280" y="306179"/>
                  </a:cubicBezTo>
                  <a:cubicBezTo>
                    <a:pt x="2238418" y="303421"/>
                    <a:pt x="2242149" y="299924"/>
                    <a:pt x="2246693" y="297904"/>
                  </a:cubicBezTo>
                  <a:cubicBezTo>
                    <a:pt x="2266945" y="288903"/>
                    <a:pt x="2269555" y="291045"/>
                    <a:pt x="2288069" y="285491"/>
                  </a:cubicBezTo>
                  <a:cubicBezTo>
                    <a:pt x="2296424" y="282985"/>
                    <a:pt x="2304619" y="279974"/>
                    <a:pt x="2312894" y="277216"/>
                  </a:cubicBezTo>
                  <a:cubicBezTo>
                    <a:pt x="2317032" y="275837"/>
                    <a:pt x="2321076" y="274136"/>
                    <a:pt x="2325307" y="273078"/>
                  </a:cubicBezTo>
                  <a:cubicBezTo>
                    <a:pt x="2330824" y="271699"/>
                    <a:pt x="2336410" y="270575"/>
                    <a:pt x="2341857" y="268941"/>
                  </a:cubicBezTo>
                  <a:cubicBezTo>
                    <a:pt x="2350212" y="266435"/>
                    <a:pt x="2358407" y="263424"/>
                    <a:pt x="2366682" y="260666"/>
                  </a:cubicBezTo>
                  <a:cubicBezTo>
                    <a:pt x="2375955" y="257575"/>
                    <a:pt x="2385990" y="253876"/>
                    <a:pt x="2395645" y="252391"/>
                  </a:cubicBezTo>
                  <a:cubicBezTo>
                    <a:pt x="2407989" y="250492"/>
                    <a:pt x="2420470" y="249632"/>
                    <a:pt x="2432883" y="248253"/>
                  </a:cubicBezTo>
                  <a:cubicBezTo>
                    <a:pt x="2437021" y="246874"/>
                    <a:pt x="2441556" y="246360"/>
                    <a:pt x="2445296" y="244116"/>
                  </a:cubicBezTo>
                  <a:cubicBezTo>
                    <a:pt x="2448641" y="242109"/>
                    <a:pt x="2449949" y="237289"/>
                    <a:pt x="2453571" y="235840"/>
                  </a:cubicBezTo>
                  <a:cubicBezTo>
                    <a:pt x="2464130" y="231616"/>
                    <a:pt x="2475638" y="230323"/>
                    <a:pt x="2486671" y="227565"/>
                  </a:cubicBezTo>
                  <a:cubicBezTo>
                    <a:pt x="2524196" y="218184"/>
                    <a:pt x="2477850" y="229169"/>
                    <a:pt x="2532185" y="219290"/>
                  </a:cubicBezTo>
                  <a:cubicBezTo>
                    <a:pt x="2537780" y="218273"/>
                    <a:pt x="2543288" y="216787"/>
                    <a:pt x="2548735" y="215153"/>
                  </a:cubicBezTo>
                  <a:cubicBezTo>
                    <a:pt x="2557090" y="212647"/>
                    <a:pt x="2565007" y="208589"/>
                    <a:pt x="2573560" y="206878"/>
                  </a:cubicBezTo>
                  <a:lnTo>
                    <a:pt x="2594248" y="202740"/>
                  </a:lnTo>
                  <a:cubicBezTo>
                    <a:pt x="2598386" y="199982"/>
                    <a:pt x="2602213" y="196689"/>
                    <a:pt x="2606661" y="194465"/>
                  </a:cubicBezTo>
                  <a:cubicBezTo>
                    <a:pt x="2613619" y="190986"/>
                    <a:pt x="2628987" y="188181"/>
                    <a:pt x="2635623" y="186190"/>
                  </a:cubicBezTo>
                  <a:cubicBezTo>
                    <a:pt x="2643978" y="183684"/>
                    <a:pt x="2660449" y="177915"/>
                    <a:pt x="2660449" y="177915"/>
                  </a:cubicBezTo>
                  <a:cubicBezTo>
                    <a:pt x="2664586" y="175157"/>
                    <a:pt x="2668317" y="171660"/>
                    <a:pt x="2672861" y="169640"/>
                  </a:cubicBezTo>
                  <a:cubicBezTo>
                    <a:pt x="2680832" y="166097"/>
                    <a:pt x="2690429" y="166203"/>
                    <a:pt x="2697687" y="161364"/>
                  </a:cubicBezTo>
                  <a:cubicBezTo>
                    <a:pt x="2708885" y="153898"/>
                    <a:pt x="2713523" y="150065"/>
                    <a:pt x="2726650" y="144814"/>
                  </a:cubicBezTo>
                  <a:cubicBezTo>
                    <a:pt x="2734749" y="141575"/>
                    <a:pt x="2744217" y="141377"/>
                    <a:pt x="2751475" y="136539"/>
                  </a:cubicBezTo>
                  <a:cubicBezTo>
                    <a:pt x="2755613" y="133781"/>
                    <a:pt x="2759440" y="130488"/>
                    <a:pt x="2763888" y="128264"/>
                  </a:cubicBezTo>
                  <a:cubicBezTo>
                    <a:pt x="2767789" y="126314"/>
                    <a:pt x="2772399" y="126076"/>
                    <a:pt x="2776300" y="124126"/>
                  </a:cubicBezTo>
                  <a:cubicBezTo>
                    <a:pt x="2780748" y="121902"/>
                    <a:pt x="2784169" y="117871"/>
                    <a:pt x="2788713" y="115851"/>
                  </a:cubicBezTo>
                  <a:cubicBezTo>
                    <a:pt x="2796684" y="112308"/>
                    <a:pt x="2806280" y="112414"/>
                    <a:pt x="2813538" y="107576"/>
                  </a:cubicBezTo>
                  <a:cubicBezTo>
                    <a:pt x="2822479" y="101616"/>
                    <a:pt x="2827461" y="96722"/>
                    <a:pt x="2838364" y="95164"/>
                  </a:cubicBezTo>
                  <a:cubicBezTo>
                    <a:pt x="2853444" y="93010"/>
                    <a:pt x="2868748" y="92806"/>
                    <a:pt x="2883877" y="91026"/>
                  </a:cubicBezTo>
                  <a:cubicBezTo>
                    <a:pt x="2892209" y="90046"/>
                    <a:pt x="2900386" y="87997"/>
                    <a:pt x="2908702" y="86888"/>
                  </a:cubicBezTo>
                  <a:cubicBezTo>
                    <a:pt x="2921081" y="85237"/>
                    <a:pt x="2933527" y="84130"/>
                    <a:pt x="2945940" y="82751"/>
                  </a:cubicBezTo>
                  <a:lnTo>
                    <a:pt x="3008004" y="62063"/>
                  </a:lnTo>
                  <a:cubicBezTo>
                    <a:pt x="3008008" y="62062"/>
                    <a:pt x="3032826" y="53790"/>
                    <a:pt x="3032829" y="53788"/>
                  </a:cubicBezTo>
                  <a:cubicBezTo>
                    <a:pt x="3062385" y="34084"/>
                    <a:pt x="3048006" y="39650"/>
                    <a:pt x="3074204" y="33100"/>
                  </a:cubicBezTo>
                  <a:cubicBezTo>
                    <a:pt x="3078342" y="30342"/>
                    <a:pt x="3082073" y="26845"/>
                    <a:pt x="3086617" y="24825"/>
                  </a:cubicBezTo>
                  <a:cubicBezTo>
                    <a:pt x="3094588" y="21282"/>
                    <a:pt x="3103167" y="19308"/>
                    <a:pt x="3111442" y="16550"/>
                  </a:cubicBezTo>
                  <a:cubicBezTo>
                    <a:pt x="3115580" y="15171"/>
                    <a:pt x="3120226" y="14831"/>
                    <a:pt x="3123855" y="12412"/>
                  </a:cubicBezTo>
                  <a:cubicBezTo>
                    <a:pt x="3137891" y="3055"/>
                    <a:pt x="3132752" y="7653"/>
                    <a:pt x="3140405" y="0"/>
                  </a:cubicBezTo>
                  <a:lnTo>
                    <a:pt x="3140405" y="724072"/>
                  </a:lnTo>
                  <a:cubicBezTo>
                    <a:pt x="3127992" y="726830"/>
                    <a:pt x="3115230" y="728326"/>
                    <a:pt x="3103167" y="732347"/>
                  </a:cubicBezTo>
                  <a:cubicBezTo>
                    <a:pt x="3098450" y="733919"/>
                    <a:pt x="3095203" y="738398"/>
                    <a:pt x="3090755" y="740622"/>
                  </a:cubicBezTo>
                  <a:cubicBezTo>
                    <a:pt x="3086854" y="742573"/>
                    <a:pt x="3082155" y="742642"/>
                    <a:pt x="3078342" y="744760"/>
                  </a:cubicBezTo>
                  <a:cubicBezTo>
                    <a:pt x="3069648" y="749590"/>
                    <a:pt x="3061792" y="755793"/>
                    <a:pt x="3053517" y="761310"/>
                  </a:cubicBezTo>
                  <a:lnTo>
                    <a:pt x="3041104" y="769585"/>
                  </a:lnTo>
                  <a:lnTo>
                    <a:pt x="3028691" y="777860"/>
                  </a:lnTo>
                  <a:lnTo>
                    <a:pt x="3012141" y="802686"/>
                  </a:lnTo>
                  <a:cubicBezTo>
                    <a:pt x="3009383" y="806823"/>
                    <a:pt x="3008003" y="812340"/>
                    <a:pt x="3003866" y="815098"/>
                  </a:cubicBezTo>
                  <a:cubicBezTo>
                    <a:pt x="2999728" y="817856"/>
                    <a:pt x="2995336" y="820266"/>
                    <a:pt x="2991453" y="823373"/>
                  </a:cubicBezTo>
                  <a:cubicBezTo>
                    <a:pt x="2975225" y="836356"/>
                    <a:pt x="2992323" y="828601"/>
                    <a:pt x="2970766" y="835786"/>
                  </a:cubicBezTo>
                  <a:cubicBezTo>
                    <a:pt x="2946680" y="859869"/>
                    <a:pt x="2981406" y="826228"/>
                    <a:pt x="2950078" y="852336"/>
                  </a:cubicBezTo>
                  <a:cubicBezTo>
                    <a:pt x="2945583" y="856082"/>
                    <a:pt x="2942534" y="861503"/>
                    <a:pt x="2937665" y="864749"/>
                  </a:cubicBezTo>
                  <a:cubicBezTo>
                    <a:pt x="2934036" y="867168"/>
                    <a:pt x="2929065" y="866769"/>
                    <a:pt x="2925252" y="868887"/>
                  </a:cubicBezTo>
                  <a:cubicBezTo>
                    <a:pt x="2916558" y="873717"/>
                    <a:pt x="2908702" y="879920"/>
                    <a:pt x="2900427" y="885437"/>
                  </a:cubicBezTo>
                  <a:lnTo>
                    <a:pt x="2900427" y="885437"/>
                  </a:lnTo>
                  <a:cubicBezTo>
                    <a:pt x="2896289" y="889575"/>
                    <a:pt x="2892633" y="894257"/>
                    <a:pt x="2888014" y="897850"/>
                  </a:cubicBezTo>
                  <a:cubicBezTo>
                    <a:pt x="2880164" y="903956"/>
                    <a:pt x="2871464" y="908883"/>
                    <a:pt x="2863189" y="914400"/>
                  </a:cubicBezTo>
                  <a:lnTo>
                    <a:pt x="2825951" y="939225"/>
                  </a:lnTo>
                  <a:lnTo>
                    <a:pt x="2788713" y="964050"/>
                  </a:lnTo>
                  <a:cubicBezTo>
                    <a:pt x="2784575" y="966809"/>
                    <a:pt x="2781018" y="970754"/>
                    <a:pt x="2776300" y="972326"/>
                  </a:cubicBezTo>
                  <a:lnTo>
                    <a:pt x="2763888" y="976463"/>
                  </a:lnTo>
                  <a:cubicBezTo>
                    <a:pt x="2755613" y="981980"/>
                    <a:pt x="2748497" y="989868"/>
                    <a:pt x="2739062" y="993013"/>
                  </a:cubicBezTo>
                  <a:lnTo>
                    <a:pt x="2714237" y="1001288"/>
                  </a:lnTo>
                  <a:cubicBezTo>
                    <a:pt x="2690172" y="1025356"/>
                    <a:pt x="2724854" y="991752"/>
                    <a:pt x="2693549" y="1017839"/>
                  </a:cubicBezTo>
                  <a:cubicBezTo>
                    <a:pt x="2689054" y="1021585"/>
                    <a:pt x="2685632" y="1026505"/>
                    <a:pt x="2681137" y="1030251"/>
                  </a:cubicBezTo>
                  <a:cubicBezTo>
                    <a:pt x="2677317" y="1033434"/>
                    <a:pt x="2672607" y="1035419"/>
                    <a:pt x="2668724" y="1038526"/>
                  </a:cubicBezTo>
                  <a:cubicBezTo>
                    <a:pt x="2665678" y="1040963"/>
                    <a:pt x="2663570" y="1044461"/>
                    <a:pt x="2660449" y="1046802"/>
                  </a:cubicBezTo>
                  <a:cubicBezTo>
                    <a:pt x="2652493" y="1052769"/>
                    <a:pt x="2643898" y="1057835"/>
                    <a:pt x="2635623" y="1063352"/>
                  </a:cubicBezTo>
                  <a:lnTo>
                    <a:pt x="2610798" y="1079902"/>
                  </a:lnTo>
                  <a:lnTo>
                    <a:pt x="2598385" y="1088177"/>
                  </a:lnTo>
                  <a:cubicBezTo>
                    <a:pt x="2576320" y="1121275"/>
                    <a:pt x="2605278" y="1081285"/>
                    <a:pt x="2577698" y="1108865"/>
                  </a:cubicBezTo>
                  <a:cubicBezTo>
                    <a:pt x="2555154" y="1131409"/>
                    <a:pt x="2576579" y="1121650"/>
                    <a:pt x="2552872" y="1129553"/>
                  </a:cubicBezTo>
                  <a:cubicBezTo>
                    <a:pt x="2550114" y="1133690"/>
                    <a:pt x="2548814" y="1139330"/>
                    <a:pt x="2544597" y="1141965"/>
                  </a:cubicBezTo>
                  <a:cubicBezTo>
                    <a:pt x="2537200" y="1146588"/>
                    <a:pt x="2528047" y="1147482"/>
                    <a:pt x="2519772" y="1150240"/>
                  </a:cubicBezTo>
                  <a:lnTo>
                    <a:pt x="2507359" y="1154378"/>
                  </a:lnTo>
                  <a:cubicBezTo>
                    <a:pt x="2503222" y="1155757"/>
                    <a:pt x="2498576" y="1156097"/>
                    <a:pt x="2494947" y="1158516"/>
                  </a:cubicBezTo>
                  <a:cubicBezTo>
                    <a:pt x="2478905" y="1169210"/>
                    <a:pt x="2487252" y="1165219"/>
                    <a:pt x="2470121" y="1170928"/>
                  </a:cubicBezTo>
                  <a:cubicBezTo>
                    <a:pt x="2445917" y="1195132"/>
                    <a:pt x="2457547" y="1186206"/>
                    <a:pt x="2437021" y="1199891"/>
                  </a:cubicBezTo>
                  <a:cubicBezTo>
                    <a:pt x="2435642" y="1204029"/>
                    <a:pt x="2435608" y="1208898"/>
                    <a:pt x="2432883" y="1212304"/>
                  </a:cubicBezTo>
                  <a:cubicBezTo>
                    <a:pt x="2429777" y="1216187"/>
                    <a:pt x="2424354" y="1217473"/>
                    <a:pt x="2420471" y="1220579"/>
                  </a:cubicBezTo>
                  <a:cubicBezTo>
                    <a:pt x="2417425" y="1223016"/>
                    <a:pt x="2415241" y="1226417"/>
                    <a:pt x="2412195" y="1228854"/>
                  </a:cubicBezTo>
                  <a:cubicBezTo>
                    <a:pt x="2408312" y="1231960"/>
                    <a:pt x="2403603" y="1233946"/>
                    <a:pt x="2399783" y="1237129"/>
                  </a:cubicBezTo>
                  <a:cubicBezTo>
                    <a:pt x="2395288" y="1240875"/>
                    <a:pt x="2391865" y="1245796"/>
                    <a:pt x="2387370" y="1249542"/>
                  </a:cubicBezTo>
                  <a:cubicBezTo>
                    <a:pt x="2383550" y="1252725"/>
                    <a:pt x="2379004" y="1254927"/>
                    <a:pt x="2374957" y="1257817"/>
                  </a:cubicBezTo>
                  <a:cubicBezTo>
                    <a:pt x="2353038" y="1273473"/>
                    <a:pt x="2366138" y="1267653"/>
                    <a:pt x="2345995" y="1274367"/>
                  </a:cubicBezTo>
                  <a:cubicBezTo>
                    <a:pt x="2327428" y="1292932"/>
                    <a:pt x="2349477" y="1273352"/>
                    <a:pt x="2325307" y="1286780"/>
                  </a:cubicBezTo>
                  <a:cubicBezTo>
                    <a:pt x="2316613" y="1291610"/>
                    <a:pt x="2308756" y="1297813"/>
                    <a:pt x="2300481" y="1303330"/>
                  </a:cubicBezTo>
                  <a:cubicBezTo>
                    <a:pt x="2296344" y="1306088"/>
                    <a:pt x="2292786" y="1310032"/>
                    <a:pt x="2288069" y="1311605"/>
                  </a:cubicBezTo>
                  <a:cubicBezTo>
                    <a:pt x="2265311" y="1319192"/>
                    <a:pt x="2285702" y="1311185"/>
                    <a:pt x="2263243" y="1324018"/>
                  </a:cubicBezTo>
                  <a:cubicBezTo>
                    <a:pt x="2248927" y="1332198"/>
                    <a:pt x="2248206" y="1331789"/>
                    <a:pt x="2234280" y="1336431"/>
                  </a:cubicBezTo>
                  <a:cubicBezTo>
                    <a:pt x="2230143" y="1340568"/>
                    <a:pt x="2226363" y="1345097"/>
                    <a:pt x="2221868" y="1348843"/>
                  </a:cubicBezTo>
                  <a:cubicBezTo>
                    <a:pt x="2218048" y="1352026"/>
                    <a:pt x="2212971" y="1353602"/>
                    <a:pt x="2209455" y="1357118"/>
                  </a:cubicBezTo>
                  <a:cubicBezTo>
                    <a:pt x="2174585" y="1391988"/>
                    <a:pt x="2223957" y="1348300"/>
                    <a:pt x="2197042" y="1381944"/>
                  </a:cubicBezTo>
                  <a:cubicBezTo>
                    <a:pt x="2191208" y="1389237"/>
                    <a:pt x="2180395" y="1391630"/>
                    <a:pt x="2172217" y="1394356"/>
                  </a:cubicBezTo>
                  <a:cubicBezTo>
                    <a:pt x="2143763" y="1413326"/>
                    <a:pt x="2156827" y="1407762"/>
                    <a:pt x="2134979" y="1415044"/>
                  </a:cubicBezTo>
                  <a:cubicBezTo>
                    <a:pt x="2106525" y="1434013"/>
                    <a:pt x="2119589" y="1428449"/>
                    <a:pt x="2097741" y="1435732"/>
                  </a:cubicBezTo>
                  <a:cubicBezTo>
                    <a:pt x="2093603" y="1439870"/>
                    <a:pt x="2090443" y="1445303"/>
                    <a:pt x="2085328" y="1448145"/>
                  </a:cubicBezTo>
                  <a:cubicBezTo>
                    <a:pt x="2055039" y="1464972"/>
                    <a:pt x="2063233" y="1445416"/>
                    <a:pt x="2035678" y="1472970"/>
                  </a:cubicBezTo>
                  <a:cubicBezTo>
                    <a:pt x="2007336" y="1501311"/>
                    <a:pt x="2020589" y="1491303"/>
                    <a:pt x="1998440" y="1506070"/>
                  </a:cubicBezTo>
                  <a:cubicBezTo>
                    <a:pt x="1995682" y="1510208"/>
                    <a:pt x="1993681" y="1514967"/>
                    <a:pt x="1990165" y="1518483"/>
                  </a:cubicBezTo>
                  <a:cubicBezTo>
                    <a:pt x="1978308" y="1530340"/>
                    <a:pt x="1978799" y="1524166"/>
                    <a:pt x="1965339" y="1530896"/>
                  </a:cubicBezTo>
                  <a:cubicBezTo>
                    <a:pt x="1933264" y="1546934"/>
                    <a:pt x="1971708" y="1532912"/>
                    <a:pt x="1940514" y="1543308"/>
                  </a:cubicBezTo>
                  <a:cubicBezTo>
                    <a:pt x="1936376" y="1546066"/>
                    <a:pt x="1931984" y="1548476"/>
                    <a:pt x="1928101" y="1551583"/>
                  </a:cubicBezTo>
                  <a:cubicBezTo>
                    <a:pt x="1925055" y="1554020"/>
                    <a:pt x="1923171" y="1557852"/>
                    <a:pt x="1919826" y="1559859"/>
                  </a:cubicBezTo>
                  <a:cubicBezTo>
                    <a:pt x="1916086" y="1562103"/>
                    <a:pt x="1911551" y="1562617"/>
                    <a:pt x="1907414" y="1563996"/>
                  </a:cubicBezTo>
                  <a:cubicBezTo>
                    <a:pt x="1888847" y="1582561"/>
                    <a:pt x="1910896" y="1562981"/>
                    <a:pt x="1886726" y="1576409"/>
                  </a:cubicBezTo>
                  <a:cubicBezTo>
                    <a:pt x="1878032" y="1581239"/>
                    <a:pt x="1870175" y="1587442"/>
                    <a:pt x="1861900" y="1592959"/>
                  </a:cubicBezTo>
                  <a:cubicBezTo>
                    <a:pt x="1821573" y="1619843"/>
                    <a:pt x="1884222" y="1577747"/>
                    <a:pt x="1832937" y="1613647"/>
                  </a:cubicBezTo>
                  <a:cubicBezTo>
                    <a:pt x="1824789" y="1619350"/>
                    <a:pt x="1817547" y="1627052"/>
                    <a:pt x="1808112" y="1630197"/>
                  </a:cubicBezTo>
                  <a:cubicBezTo>
                    <a:pt x="1803974" y="1631576"/>
                    <a:pt x="1799512" y="1632217"/>
                    <a:pt x="1795699" y="1634335"/>
                  </a:cubicBezTo>
                  <a:cubicBezTo>
                    <a:pt x="1787005" y="1639165"/>
                    <a:pt x="1779149" y="1645368"/>
                    <a:pt x="1770874" y="1650885"/>
                  </a:cubicBezTo>
                  <a:cubicBezTo>
                    <a:pt x="1766736" y="1653643"/>
                    <a:pt x="1763179" y="1657588"/>
                    <a:pt x="1758461" y="1659160"/>
                  </a:cubicBezTo>
                  <a:lnTo>
                    <a:pt x="1746049" y="1663297"/>
                  </a:lnTo>
                  <a:cubicBezTo>
                    <a:pt x="1741911" y="1666056"/>
                    <a:pt x="1738084" y="1669349"/>
                    <a:pt x="1733636" y="1671573"/>
                  </a:cubicBezTo>
                  <a:cubicBezTo>
                    <a:pt x="1729735" y="1673523"/>
                    <a:pt x="1725036" y="1673592"/>
                    <a:pt x="1721223" y="1675710"/>
                  </a:cubicBezTo>
                  <a:cubicBezTo>
                    <a:pt x="1683583" y="1696620"/>
                    <a:pt x="1708106" y="1684572"/>
                    <a:pt x="1683985" y="1704673"/>
                  </a:cubicBezTo>
                  <a:cubicBezTo>
                    <a:pt x="1666201" y="1719493"/>
                    <a:pt x="1677819" y="1707756"/>
                    <a:pt x="1659160" y="1717086"/>
                  </a:cubicBezTo>
                  <a:cubicBezTo>
                    <a:pt x="1654712" y="1719310"/>
                    <a:pt x="1651291" y="1723341"/>
                    <a:pt x="1646747" y="1725361"/>
                  </a:cubicBezTo>
                  <a:cubicBezTo>
                    <a:pt x="1638776" y="1728904"/>
                    <a:pt x="1630197" y="1730878"/>
                    <a:pt x="1621922" y="1733636"/>
                  </a:cubicBezTo>
                  <a:lnTo>
                    <a:pt x="1609509" y="1737773"/>
                  </a:lnTo>
                  <a:cubicBezTo>
                    <a:pt x="1581055" y="1756743"/>
                    <a:pt x="1594119" y="1751179"/>
                    <a:pt x="1572271" y="1758461"/>
                  </a:cubicBezTo>
                  <a:cubicBezTo>
                    <a:pt x="1543817" y="1777431"/>
                    <a:pt x="1556881" y="1771867"/>
                    <a:pt x="1535033" y="1779149"/>
                  </a:cubicBezTo>
                  <a:cubicBezTo>
                    <a:pt x="1532275" y="1783287"/>
                    <a:pt x="1530500" y="1788287"/>
                    <a:pt x="1526758" y="1791562"/>
                  </a:cubicBezTo>
                  <a:cubicBezTo>
                    <a:pt x="1491972" y="1822000"/>
                    <a:pt x="1514145" y="1799937"/>
                    <a:pt x="1489520" y="1812250"/>
                  </a:cubicBezTo>
                  <a:cubicBezTo>
                    <a:pt x="1462449" y="1825786"/>
                    <a:pt x="1492146" y="1814637"/>
                    <a:pt x="1464695" y="1832937"/>
                  </a:cubicBezTo>
                  <a:cubicBezTo>
                    <a:pt x="1461066" y="1835356"/>
                    <a:pt x="1456095" y="1834957"/>
                    <a:pt x="1452282" y="1837075"/>
                  </a:cubicBezTo>
                  <a:cubicBezTo>
                    <a:pt x="1443588" y="1841905"/>
                    <a:pt x="1436691" y="1849931"/>
                    <a:pt x="1427457" y="1853625"/>
                  </a:cubicBezTo>
                  <a:cubicBezTo>
                    <a:pt x="1402720" y="1863520"/>
                    <a:pt x="1413815" y="1859551"/>
                    <a:pt x="1394357" y="1866038"/>
                  </a:cubicBezTo>
                  <a:cubicBezTo>
                    <a:pt x="1375787" y="1884606"/>
                    <a:pt x="1397842" y="1865020"/>
                    <a:pt x="1373669" y="1878450"/>
                  </a:cubicBezTo>
                  <a:cubicBezTo>
                    <a:pt x="1330988" y="1902162"/>
                    <a:pt x="1364516" y="1889777"/>
                    <a:pt x="1336431" y="1899138"/>
                  </a:cubicBezTo>
                  <a:cubicBezTo>
                    <a:pt x="1304574" y="1930995"/>
                    <a:pt x="1321342" y="1917473"/>
                    <a:pt x="1286780" y="1940514"/>
                  </a:cubicBezTo>
                  <a:cubicBezTo>
                    <a:pt x="1282642" y="1943272"/>
                    <a:pt x="1279085" y="1947216"/>
                    <a:pt x="1274367" y="1948789"/>
                  </a:cubicBezTo>
                  <a:lnTo>
                    <a:pt x="1249542" y="1957064"/>
                  </a:lnTo>
                  <a:cubicBezTo>
                    <a:pt x="1244471" y="1961121"/>
                    <a:pt x="1225222" y="1977499"/>
                    <a:pt x="1216442" y="1981889"/>
                  </a:cubicBezTo>
                  <a:cubicBezTo>
                    <a:pt x="1212541" y="1983840"/>
                    <a:pt x="1207842" y="1983909"/>
                    <a:pt x="1204029" y="1986027"/>
                  </a:cubicBezTo>
                  <a:cubicBezTo>
                    <a:pt x="1195335" y="1990857"/>
                    <a:pt x="1188639" y="1999432"/>
                    <a:pt x="1179204" y="2002577"/>
                  </a:cubicBezTo>
                  <a:cubicBezTo>
                    <a:pt x="1148000" y="2012979"/>
                    <a:pt x="1186466" y="1998947"/>
                    <a:pt x="1154378" y="2014990"/>
                  </a:cubicBezTo>
                  <a:cubicBezTo>
                    <a:pt x="1150477" y="2016940"/>
                    <a:pt x="1146103" y="2017748"/>
                    <a:pt x="1141966" y="2019127"/>
                  </a:cubicBezTo>
                  <a:cubicBezTo>
                    <a:pt x="1137828" y="2021885"/>
                    <a:pt x="1134001" y="2025178"/>
                    <a:pt x="1129553" y="2027402"/>
                  </a:cubicBezTo>
                  <a:cubicBezTo>
                    <a:pt x="1125652" y="2029353"/>
                    <a:pt x="1120927" y="2029376"/>
                    <a:pt x="1117140" y="2031540"/>
                  </a:cubicBezTo>
                  <a:cubicBezTo>
                    <a:pt x="1082076" y="2051577"/>
                    <a:pt x="1116635" y="2038606"/>
                    <a:pt x="1088177" y="2048090"/>
                  </a:cubicBezTo>
                  <a:cubicBezTo>
                    <a:pt x="1084040" y="2052228"/>
                    <a:pt x="1080260" y="2056757"/>
                    <a:pt x="1075765" y="2060503"/>
                  </a:cubicBezTo>
                  <a:cubicBezTo>
                    <a:pt x="1061735" y="2072195"/>
                    <a:pt x="1066304" y="2066331"/>
                    <a:pt x="1050939" y="2072916"/>
                  </a:cubicBezTo>
                  <a:cubicBezTo>
                    <a:pt x="1020652" y="2085897"/>
                    <a:pt x="1048349" y="2077701"/>
                    <a:pt x="1017839" y="2085328"/>
                  </a:cubicBezTo>
                  <a:cubicBezTo>
                    <a:pt x="989385" y="2104297"/>
                    <a:pt x="1002449" y="2098733"/>
                    <a:pt x="980601" y="2106016"/>
                  </a:cubicBezTo>
                  <a:cubicBezTo>
                    <a:pt x="949038" y="2137579"/>
                    <a:pt x="985713" y="2104605"/>
                    <a:pt x="955776" y="2122566"/>
                  </a:cubicBezTo>
                  <a:cubicBezTo>
                    <a:pt x="931272" y="2137267"/>
                    <a:pt x="974187" y="2130221"/>
                    <a:pt x="922675" y="2147392"/>
                  </a:cubicBezTo>
                  <a:lnTo>
                    <a:pt x="897850" y="2155667"/>
                  </a:lnTo>
                  <a:lnTo>
                    <a:pt x="885437" y="2159804"/>
                  </a:lnTo>
                  <a:cubicBezTo>
                    <a:pt x="881299" y="2162562"/>
                    <a:pt x="877568" y="2166059"/>
                    <a:pt x="873024" y="2168079"/>
                  </a:cubicBezTo>
                  <a:cubicBezTo>
                    <a:pt x="865053" y="2171622"/>
                    <a:pt x="856474" y="2173596"/>
                    <a:pt x="848199" y="2176354"/>
                  </a:cubicBezTo>
                  <a:lnTo>
                    <a:pt x="835786" y="2180492"/>
                  </a:lnTo>
                  <a:lnTo>
                    <a:pt x="823374" y="2184630"/>
                  </a:lnTo>
                  <a:lnTo>
                    <a:pt x="810961" y="2188767"/>
                  </a:lnTo>
                  <a:cubicBezTo>
                    <a:pt x="806823" y="2191525"/>
                    <a:pt x="802996" y="2194818"/>
                    <a:pt x="798548" y="2197042"/>
                  </a:cubicBezTo>
                  <a:cubicBezTo>
                    <a:pt x="794647" y="2198992"/>
                    <a:pt x="789948" y="2199062"/>
                    <a:pt x="786136" y="2201180"/>
                  </a:cubicBezTo>
                  <a:cubicBezTo>
                    <a:pt x="777442" y="2206010"/>
                    <a:pt x="769585" y="2212213"/>
                    <a:pt x="761310" y="2217730"/>
                  </a:cubicBezTo>
                  <a:lnTo>
                    <a:pt x="736485" y="2234280"/>
                  </a:lnTo>
                  <a:cubicBezTo>
                    <a:pt x="732347" y="2237038"/>
                    <a:pt x="728790" y="2240982"/>
                    <a:pt x="724072" y="2242555"/>
                  </a:cubicBezTo>
                  <a:lnTo>
                    <a:pt x="686834" y="2254968"/>
                  </a:lnTo>
                  <a:cubicBezTo>
                    <a:pt x="682697" y="2256347"/>
                    <a:pt x="678051" y="2256687"/>
                    <a:pt x="674422" y="2259106"/>
                  </a:cubicBezTo>
                  <a:cubicBezTo>
                    <a:pt x="658380" y="2269800"/>
                    <a:pt x="666727" y="2265809"/>
                    <a:pt x="649596" y="2271518"/>
                  </a:cubicBezTo>
                  <a:cubicBezTo>
                    <a:pt x="614031" y="2295229"/>
                    <a:pt x="659026" y="2266803"/>
                    <a:pt x="624771" y="2283931"/>
                  </a:cubicBezTo>
                  <a:cubicBezTo>
                    <a:pt x="620323" y="2286155"/>
                    <a:pt x="616806" y="2289982"/>
                    <a:pt x="612358" y="2292206"/>
                  </a:cubicBezTo>
                  <a:cubicBezTo>
                    <a:pt x="608457" y="2294156"/>
                    <a:pt x="603758" y="2294226"/>
                    <a:pt x="599946" y="2296344"/>
                  </a:cubicBezTo>
                  <a:cubicBezTo>
                    <a:pt x="591252" y="2301174"/>
                    <a:pt x="584555" y="2309749"/>
                    <a:pt x="575120" y="2312894"/>
                  </a:cubicBezTo>
                  <a:lnTo>
                    <a:pt x="550295" y="2321169"/>
                  </a:lnTo>
                  <a:cubicBezTo>
                    <a:pt x="546157" y="2322548"/>
                    <a:pt x="542113" y="2324249"/>
                    <a:pt x="537882" y="2325307"/>
                  </a:cubicBezTo>
                  <a:cubicBezTo>
                    <a:pt x="512872" y="2331559"/>
                    <a:pt x="526723" y="2327647"/>
                    <a:pt x="496507" y="2337719"/>
                  </a:cubicBezTo>
                  <a:lnTo>
                    <a:pt x="484094" y="2341857"/>
                  </a:lnTo>
                  <a:cubicBezTo>
                    <a:pt x="444489" y="2381459"/>
                    <a:pt x="495201" y="2334451"/>
                    <a:pt x="459269" y="2358407"/>
                  </a:cubicBezTo>
                  <a:cubicBezTo>
                    <a:pt x="428281" y="2379067"/>
                    <a:pt x="463953" y="2365122"/>
                    <a:pt x="434443" y="2374957"/>
                  </a:cubicBezTo>
                  <a:cubicBezTo>
                    <a:pt x="398878" y="2398668"/>
                    <a:pt x="443873" y="2370242"/>
                    <a:pt x="409618" y="2387370"/>
                  </a:cubicBezTo>
                  <a:cubicBezTo>
                    <a:pt x="377532" y="2403413"/>
                    <a:pt x="415994" y="2389381"/>
                    <a:pt x="384793" y="2399783"/>
                  </a:cubicBezTo>
                  <a:cubicBezTo>
                    <a:pt x="369503" y="2422716"/>
                    <a:pt x="385266" y="2404577"/>
                    <a:pt x="364105" y="2416333"/>
                  </a:cubicBezTo>
                  <a:cubicBezTo>
                    <a:pt x="315977" y="2443071"/>
                    <a:pt x="362788" y="2425046"/>
                    <a:pt x="314454" y="2441158"/>
                  </a:cubicBezTo>
                  <a:lnTo>
                    <a:pt x="302042" y="2445296"/>
                  </a:lnTo>
                  <a:lnTo>
                    <a:pt x="289629" y="2449433"/>
                  </a:lnTo>
                  <a:cubicBezTo>
                    <a:pt x="281354" y="2454950"/>
                    <a:pt x="271836" y="2458951"/>
                    <a:pt x="264804" y="2465983"/>
                  </a:cubicBezTo>
                  <a:cubicBezTo>
                    <a:pt x="262045" y="2468742"/>
                    <a:pt x="260017" y="2472514"/>
                    <a:pt x="256528" y="2474259"/>
                  </a:cubicBezTo>
                  <a:cubicBezTo>
                    <a:pt x="248726" y="2478160"/>
                    <a:pt x="239978" y="2479776"/>
                    <a:pt x="231703" y="2482534"/>
                  </a:cubicBezTo>
                  <a:lnTo>
                    <a:pt x="219290" y="2486671"/>
                  </a:lnTo>
                  <a:lnTo>
                    <a:pt x="206878" y="2490809"/>
                  </a:lnTo>
                  <a:cubicBezTo>
                    <a:pt x="204120" y="2486671"/>
                    <a:pt x="202820" y="2481032"/>
                    <a:pt x="198603" y="2478396"/>
                  </a:cubicBezTo>
                  <a:cubicBezTo>
                    <a:pt x="191206" y="2473773"/>
                    <a:pt x="182052" y="2472880"/>
                    <a:pt x="173777" y="2470121"/>
                  </a:cubicBezTo>
                  <a:lnTo>
                    <a:pt x="136539" y="2457708"/>
                  </a:lnTo>
                  <a:lnTo>
                    <a:pt x="111714" y="2449433"/>
                  </a:lnTo>
                  <a:lnTo>
                    <a:pt x="99301" y="2445296"/>
                  </a:lnTo>
                  <a:cubicBezTo>
                    <a:pt x="82821" y="2420575"/>
                    <a:pt x="100818" y="2442068"/>
                    <a:pt x="78614" y="2428745"/>
                  </a:cubicBezTo>
                  <a:cubicBezTo>
                    <a:pt x="50222" y="2411710"/>
                    <a:pt x="93079" y="2428050"/>
                    <a:pt x="57926" y="2416333"/>
                  </a:cubicBezTo>
                  <a:cubicBezTo>
                    <a:pt x="53788" y="2413575"/>
                    <a:pt x="49333" y="2411241"/>
                    <a:pt x="45513" y="2408058"/>
                  </a:cubicBezTo>
                  <a:cubicBezTo>
                    <a:pt x="41018" y="2404312"/>
                    <a:pt x="37969" y="2398891"/>
                    <a:pt x="33100" y="2395645"/>
                  </a:cubicBezTo>
                  <a:cubicBezTo>
                    <a:pt x="29471" y="2393226"/>
                    <a:pt x="24825" y="2392886"/>
                    <a:pt x="20688" y="2391507"/>
                  </a:cubicBezTo>
                  <a:cubicBezTo>
                    <a:pt x="17930" y="2387370"/>
                    <a:pt x="15519" y="2382978"/>
                    <a:pt x="12413" y="2379095"/>
                  </a:cubicBezTo>
                  <a:cubicBezTo>
                    <a:pt x="9976" y="2376049"/>
                    <a:pt x="2069" y="2365303"/>
                    <a:pt x="0" y="2362545"/>
                  </a:cubicBezTo>
                  <a:close/>
                </a:path>
              </a:pathLst>
            </a:custGeom>
            <a:solidFill>
              <a:srgbClr val="92D050">
                <a:alpha val="44000"/>
              </a:srgbClr>
            </a:solidFill>
            <a:ln w="9525" cap="flat" cmpd="sng" algn="ctr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FF3542A6-9BE1-0C41-9EEA-12683FF1E985}"/>
                </a:ext>
              </a:extLst>
            </p:cNvPr>
            <p:cNvSpPr/>
            <p:nvPr/>
          </p:nvSpPr>
          <p:spPr bwMode="auto">
            <a:xfrm rot="18807867">
              <a:off x="4942567" y="4575172"/>
              <a:ext cx="264254" cy="416703"/>
            </a:xfrm>
            <a:prstGeom prst="downArrow">
              <a:avLst/>
            </a:prstGeom>
            <a:solidFill>
              <a:schemeClr val="lt1">
                <a:alpha val="23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F4FA5A08-7DE7-D349-80D4-2A49DEDA2C45}"/>
                </a:ext>
              </a:extLst>
            </p:cNvPr>
            <p:cNvSpPr/>
            <p:nvPr/>
          </p:nvSpPr>
          <p:spPr bwMode="auto">
            <a:xfrm rot="18505338">
              <a:off x="5539809" y="4024688"/>
              <a:ext cx="264254" cy="570812"/>
            </a:xfrm>
            <a:prstGeom prst="downArrow">
              <a:avLst/>
            </a:prstGeom>
            <a:solidFill>
              <a:schemeClr val="lt1">
                <a:alpha val="23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53E34A51-59BA-164B-B610-C00B076E4BE0}"/>
                </a:ext>
              </a:extLst>
            </p:cNvPr>
            <p:cNvSpPr/>
            <p:nvPr/>
          </p:nvSpPr>
          <p:spPr bwMode="auto">
            <a:xfrm rot="18303039">
              <a:off x="6032431" y="3498779"/>
              <a:ext cx="264254" cy="698923"/>
            </a:xfrm>
            <a:prstGeom prst="downArrow">
              <a:avLst/>
            </a:prstGeom>
            <a:solidFill>
              <a:schemeClr val="lt1">
                <a:alpha val="23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AE18721-CACB-3646-9FAD-157E7008A023}"/>
                    </a:ext>
                  </a:extLst>
                </p:cNvPr>
                <p:cNvSpPr txBox="1"/>
                <p:nvPr/>
              </p:nvSpPr>
              <p:spPr>
                <a:xfrm>
                  <a:off x="5671936" y="4568129"/>
                  <a:ext cx="139063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Increasing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sub>
                      </m:sSub>
                    </m:oMath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AE18721-CACB-3646-9FAD-157E7008A0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1936" y="4568129"/>
                  <a:ext cx="1390638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1818" t="-5882" r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93948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3AC4F-8CED-4C60-BA8B-9448C87CB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7BCE0-7A07-4560-8906-FE86DC4D4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Calculated losses are sensitive to associated loss coefficient</a:t>
            </a:r>
          </a:p>
          <a:p>
            <a:r>
              <a:rPr lang="en-GB" dirty="0" err="1"/>
              <a:t>Endwall</a:t>
            </a:r>
            <a:r>
              <a:rPr lang="en-GB" dirty="0"/>
              <a:t> losses need further exploration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DC4E4-1566-4EA3-B44B-A08860CF43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2997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B753A-C781-FA42-8C2E-94BDCCC59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Minimise Power… What a big fan you have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B56A0-AA7C-114C-99F0-28969FB6B0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40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81CF2-EAEF-5347-B6DA-DEAF312B9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1549401"/>
            <a:ext cx="6223000" cy="4902200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A26F1F20-8D0C-0B46-8FF4-A416DC435453}"/>
              </a:ext>
            </a:extLst>
          </p:cNvPr>
          <p:cNvSpPr/>
          <p:nvPr/>
        </p:nvSpPr>
        <p:spPr bwMode="auto">
          <a:xfrm>
            <a:off x="3806493" y="3093273"/>
            <a:ext cx="3140405" cy="2490809"/>
          </a:xfrm>
          <a:custGeom>
            <a:avLst/>
            <a:gdLst>
              <a:gd name="connsiteX0" fmla="*/ 0 w 3140405"/>
              <a:gd name="connsiteY0" fmla="*/ 2362545 h 2490809"/>
              <a:gd name="connsiteX1" fmla="*/ 0 w 3140405"/>
              <a:gd name="connsiteY1" fmla="*/ 2362545 h 2490809"/>
              <a:gd name="connsiteX2" fmla="*/ 37238 w 3140405"/>
              <a:gd name="connsiteY2" fmla="*/ 2366682 h 2490809"/>
              <a:gd name="connsiteX3" fmla="*/ 62063 w 3140405"/>
              <a:gd name="connsiteY3" fmla="*/ 2350132 h 2490809"/>
              <a:gd name="connsiteX4" fmla="*/ 99301 w 3140405"/>
              <a:gd name="connsiteY4" fmla="*/ 2325307 h 2490809"/>
              <a:gd name="connsiteX5" fmla="*/ 124127 w 3140405"/>
              <a:gd name="connsiteY5" fmla="*/ 2308756 h 2490809"/>
              <a:gd name="connsiteX6" fmla="*/ 136539 w 3140405"/>
              <a:gd name="connsiteY6" fmla="*/ 2304619 h 2490809"/>
              <a:gd name="connsiteX7" fmla="*/ 173777 w 3140405"/>
              <a:gd name="connsiteY7" fmla="*/ 2275656 h 2490809"/>
              <a:gd name="connsiteX8" fmla="*/ 198603 w 3140405"/>
              <a:gd name="connsiteY8" fmla="*/ 2259106 h 2490809"/>
              <a:gd name="connsiteX9" fmla="*/ 211015 w 3140405"/>
              <a:gd name="connsiteY9" fmla="*/ 2250831 h 2490809"/>
              <a:gd name="connsiteX10" fmla="*/ 223428 w 3140405"/>
              <a:gd name="connsiteY10" fmla="*/ 2246693 h 2490809"/>
              <a:gd name="connsiteX11" fmla="*/ 248253 w 3140405"/>
              <a:gd name="connsiteY11" fmla="*/ 2230143 h 2490809"/>
              <a:gd name="connsiteX12" fmla="*/ 260666 w 3140405"/>
              <a:gd name="connsiteY12" fmla="*/ 2221868 h 2490809"/>
              <a:gd name="connsiteX13" fmla="*/ 281354 w 3140405"/>
              <a:gd name="connsiteY13" fmla="*/ 2201180 h 2490809"/>
              <a:gd name="connsiteX14" fmla="*/ 293766 w 3140405"/>
              <a:gd name="connsiteY14" fmla="*/ 2188767 h 2490809"/>
              <a:gd name="connsiteX15" fmla="*/ 318592 w 3140405"/>
              <a:gd name="connsiteY15" fmla="*/ 2172217 h 2490809"/>
              <a:gd name="connsiteX16" fmla="*/ 331004 w 3140405"/>
              <a:gd name="connsiteY16" fmla="*/ 2163942 h 2490809"/>
              <a:gd name="connsiteX17" fmla="*/ 351692 w 3140405"/>
              <a:gd name="connsiteY17" fmla="*/ 2143254 h 2490809"/>
              <a:gd name="connsiteX18" fmla="*/ 364105 w 3140405"/>
              <a:gd name="connsiteY18" fmla="*/ 2130841 h 2490809"/>
              <a:gd name="connsiteX19" fmla="*/ 376518 w 3140405"/>
              <a:gd name="connsiteY19" fmla="*/ 2122566 h 2490809"/>
              <a:gd name="connsiteX20" fmla="*/ 397205 w 3140405"/>
              <a:gd name="connsiteY20" fmla="*/ 2101878 h 2490809"/>
              <a:gd name="connsiteX21" fmla="*/ 409618 w 3140405"/>
              <a:gd name="connsiteY21" fmla="*/ 2093603 h 2490809"/>
              <a:gd name="connsiteX22" fmla="*/ 434443 w 3140405"/>
              <a:gd name="connsiteY22" fmla="*/ 2068778 h 2490809"/>
              <a:gd name="connsiteX23" fmla="*/ 459269 w 3140405"/>
              <a:gd name="connsiteY23" fmla="*/ 2052228 h 2490809"/>
              <a:gd name="connsiteX24" fmla="*/ 479957 w 3140405"/>
              <a:gd name="connsiteY24" fmla="*/ 2035678 h 2490809"/>
              <a:gd name="connsiteX25" fmla="*/ 500644 w 3140405"/>
              <a:gd name="connsiteY25" fmla="*/ 2023265 h 2490809"/>
              <a:gd name="connsiteX26" fmla="*/ 513057 w 3140405"/>
              <a:gd name="connsiteY26" fmla="*/ 2010852 h 2490809"/>
              <a:gd name="connsiteX27" fmla="*/ 525470 w 3140405"/>
              <a:gd name="connsiteY27" fmla="*/ 2002577 h 2490809"/>
              <a:gd name="connsiteX28" fmla="*/ 533745 w 3140405"/>
              <a:gd name="connsiteY28" fmla="*/ 1990164 h 2490809"/>
              <a:gd name="connsiteX29" fmla="*/ 546157 w 3140405"/>
              <a:gd name="connsiteY29" fmla="*/ 1977752 h 2490809"/>
              <a:gd name="connsiteX30" fmla="*/ 575120 w 3140405"/>
              <a:gd name="connsiteY30" fmla="*/ 1940514 h 2490809"/>
              <a:gd name="connsiteX31" fmla="*/ 599946 w 3140405"/>
              <a:gd name="connsiteY31" fmla="*/ 1928101 h 2490809"/>
              <a:gd name="connsiteX32" fmla="*/ 624771 w 3140405"/>
              <a:gd name="connsiteY32" fmla="*/ 1911551 h 2490809"/>
              <a:gd name="connsiteX33" fmla="*/ 637184 w 3140405"/>
              <a:gd name="connsiteY33" fmla="*/ 1903276 h 2490809"/>
              <a:gd name="connsiteX34" fmla="*/ 649596 w 3140405"/>
              <a:gd name="connsiteY34" fmla="*/ 1890863 h 2490809"/>
              <a:gd name="connsiteX35" fmla="*/ 674422 w 3140405"/>
              <a:gd name="connsiteY35" fmla="*/ 1874313 h 2490809"/>
              <a:gd name="connsiteX36" fmla="*/ 695109 w 3140405"/>
              <a:gd name="connsiteY36" fmla="*/ 1853625 h 2490809"/>
              <a:gd name="connsiteX37" fmla="*/ 728210 w 3140405"/>
              <a:gd name="connsiteY37" fmla="*/ 1824662 h 2490809"/>
              <a:gd name="connsiteX38" fmla="*/ 736485 w 3140405"/>
              <a:gd name="connsiteY38" fmla="*/ 1812250 h 2490809"/>
              <a:gd name="connsiteX39" fmla="*/ 761310 w 3140405"/>
              <a:gd name="connsiteY39" fmla="*/ 1795699 h 2490809"/>
              <a:gd name="connsiteX40" fmla="*/ 769585 w 3140405"/>
              <a:gd name="connsiteY40" fmla="*/ 1783287 h 2490809"/>
              <a:gd name="connsiteX41" fmla="*/ 798548 w 3140405"/>
              <a:gd name="connsiteY41" fmla="*/ 1754324 h 2490809"/>
              <a:gd name="connsiteX42" fmla="*/ 810961 w 3140405"/>
              <a:gd name="connsiteY42" fmla="*/ 1741911 h 2490809"/>
              <a:gd name="connsiteX43" fmla="*/ 823374 w 3140405"/>
              <a:gd name="connsiteY43" fmla="*/ 1729498 h 2490809"/>
              <a:gd name="connsiteX44" fmla="*/ 835786 w 3140405"/>
              <a:gd name="connsiteY44" fmla="*/ 1721223 h 2490809"/>
              <a:gd name="connsiteX45" fmla="*/ 868887 w 3140405"/>
              <a:gd name="connsiteY45" fmla="*/ 1692260 h 2490809"/>
              <a:gd name="connsiteX46" fmla="*/ 885437 w 3140405"/>
              <a:gd name="connsiteY46" fmla="*/ 1667435 h 2490809"/>
              <a:gd name="connsiteX47" fmla="*/ 910262 w 3140405"/>
              <a:gd name="connsiteY47" fmla="*/ 1642610 h 2490809"/>
              <a:gd name="connsiteX48" fmla="*/ 935088 w 3140405"/>
              <a:gd name="connsiteY48" fmla="*/ 1626059 h 2490809"/>
              <a:gd name="connsiteX49" fmla="*/ 947500 w 3140405"/>
              <a:gd name="connsiteY49" fmla="*/ 1617784 h 2490809"/>
              <a:gd name="connsiteX50" fmla="*/ 968188 w 3140405"/>
              <a:gd name="connsiteY50" fmla="*/ 1601234 h 2490809"/>
              <a:gd name="connsiteX51" fmla="*/ 976463 w 3140405"/>
              <a:gd name="connsiteY51" fmla="*/ 1588821 h 2490809"/>
              <a:gd name="connsiteX52" fmla="*/ 980601 w 3140405"/>
              <a:gd name="connsiteY52" fmla="*/ 1576409 h 2490809"/>
              <a:gd name="connsiteX53" fmla="*/ 993014 w 3140405"/>
              <a:gd name="connsiteY53" fmla="*/ 1563996 h 2490809"/>
              <a:gd name="connsiteX54" fmla="*/ 1005426 w 3140405"/>
              <a:gd name="connsiteY54" fmla="*/ 1539171 h 2490809"/>
              <a:gd name="connsiteX55" fmla="*/ 1030252 w 3140405"/>
              <a:gd name="connsiteY55" fmla="*/ 1522621 h 2490809"/>
              <a:gd name="connsiteX56" fmla="*/ 1050939 w 3140405"/>
              <a:gd name="connsiteY56" fmla="*/ 1510208 h 2490809"/>
              <a:gd name="connsiteX57" fmla="*/ 1075765 w 3140405"/>
              <a:gd name="connsiteY57" fmla="*/ 1485383 h 2490809"/>
              <a:gd name="connsiteX58" fmla="*/ 1092315 w 3140405"/>
              <a:gd name="connsiteY58" fmla="*/ 1460557 h 2490809"/>
              <a:gd name="connsiteX59" fmla="*/ 1100590 w 3140405"/>
              <a:gd name="connsiteY59" fmla="*/ 1448145 h 2490809"/>
              <a:gd name="connsiteX60" fmla="*/ 1108865 w 3140405"/>
              <a:gd name="connsiteY60" fmla="*/ 1439869 h 2490809"/>
              <a:gd name="connsiteX61" fmla="*/ 1129553 w 3140405"/>
              <a:gd name="connsiteY61" fmla="*/ 1419182 h 2490809"/>
              <a:gd name="connsiteX62" fmla="*/ 1162653 w 3140405"/>
              <a:gd name="connsiteY62" fmla="*/ 1390219 h 2490809"/>
              <a:gd name="connsiteX63" fmla="*/ 1175066 w 3140405"/>
              <a:gd name="connsiteY63" fmla="*/ 1377806 h 2490809"/>
              <a:gd name="connsiteX64" fmla="*/ 1183341 w 3140405"/>
              <a:gd name="connsiteY64" fmla="*/ 1365393 h 2490809"/>
              <a:gd name="connsiteX65" fmla="*/ 1195754 w 3140405"/>
              <a:gd name="connsiteY65" fmla="*/ 1357118 h 2490809"/>
              <a:gd name="connsiteX66" fmla="*/ 1204029 w 3140405"/>
              <a:gd name="connsiteY66" fmla="*/ 1344706 h 2490809"/>
              <a:gd name="connsiteX67" fmla="*/ 1228854 w 3140405"/>
              <a:gd name="connsiteY67" fmla="*/ 1324018 h 2490809"/>
              <a:gd name="connsiteX68" fmla="*/ 1249542 w 3140405"/>
              <a:gd name="connsiteY68" fmla="*/ 1303330 h 2490809"/>
              <a:gd name="connsiteX69" fmla="*/ 1261955 w 3140405"/>
              <a:gd name="connsiteY69" fmla="*/ 1290917 h 2490809"/>
              <a:gd name="connsiteX70" fmla="*/ 1286780 w 3140405"/>
              <a:gd name="connsiteY70" fmla="*/ 1274367 h 2490809"/>
              <a:gd name="connsiteX71" fmla="*/ 1307468 w 3140405"/>
              <a:gd name="connsiteY71" fmla="*/ 1249542 h 2490809"/>
              <a:gd name="connsiteX72" fmla="*/ 1324018 w 3140405"/>
              <a:gd name="connsiteY72" fmla="*/ 1224716 h 2490809"/>
              <a:gd name="connsiteX73" fmla="*/ 1340568 w 3140405"/>
              <a:gd name="connsiteY73" fmla="*/ 1199891 h 2490809"/>
              <a:gd name="connsiteX74" fmla="*/ 1348843 w 3140405"/>
              <a:gd name="connsiteY74" fmla="*/ 1187478 h 2490809"/>
              <a:gd name="connsiteX75" fmla="*/ 1373669 w 3140405"/>
              <a:gd name="connsiteY75" fmla="*/ 1170928 h 2490809"/>
              <a:gd name="connsiteX76" fmla="*/ 1390219 w 3140405"/>
              <a:gd name="connsiteY76" fmla="*/ 1150240 h 2490809"/>
              <a:gd name="connsiteX77" fmla="*/ 1402632 w 3140405"/>
              <a:gd name="connsiteY77" fmla="*/ 1141965 h 2490809"/>
              <a:gd name="connsiteX78" fmla="*/ 1406769 w 3140405"/>
              <a:gd name="connsiteY78" fmla="*/ 1129553 h 2490809"/>
              <a:gd name="connsiteX79" fmla="*/ 1419182 w 3140405"/>
              <a:gd name="connsiteY79" fmla="*/ 1121278 h 2490809"/>
              <a:gd name="connsiteX80" fmla="*/ 1427457 w 3140405"/>
              <a:gd name="connsiteY80" fmla="*/ 1113002 h 2490809"/>
              <a:gd name="connsiteX81" fmla="*/ 1444007 w 3140405"/>
              <a:gd name="connsiteY81" fmla="*/ 1088177 h 2490809"/>
              <a:gd name="connsiteX82" fmla="*/ 1452282 w 3140405"/>
              <a:gd name="connsiteY82" fmla="*/ 1075764 h 2490809"/>
              <a:gd name="connsiteX83" fmla="*/ 1477108 w 3140405"/>
              <a:gd name="connsiteY83" fmla="*/ 1059214 h 2490809"/>
              <a:gd name="connsiteX84" fmla="*/ 1485383 w 3140405"/>
              <a:gd name="connsiteY84" fmla="*/ 1046802 h 2490809"/>
              <a:gd name="connsiteX85" fmla="*/ 1506071 w 3140405"/>
              <a:gd name="connsiteY85" fmla="*/ 1026114 h 2490809"/>
              <a:gd name="connsiteX86" fmla="*/ 1535033 w 3140405"/>
              <a:gd name="connsiteY86" fmla="*/ 993013 h 2490809"/>
              <a:gd name="connsiteX87" fmla="*/ 1543309 w 3140405"/>
              <a:gd name="connsiteY87" fmla="*/ 980601 h 2490809"/>
              <a:gd name="connsiteX88" fmla="*/ 1547446 w 3140405"/>
              <a:gd name="connsiteY88" fmla="*/ 968188 h 2490809"/>
              <a:gd name="connsiteX89" fmla="*/ 1563996 w 3140405"/>
              <a:gd name="connsiteY89" fmla="*/ 943363 h 2490809"/>
              <a:gd name="connsiteX90" fmla="*/ 1580547 w 3140405"/>
              <a:gd name="connsiteY90" fmla="*/ 922675 h 2490809"/>
              <a:gd name="connsiteX91" fmla="*/ 1584684 w 3140405"/>
              <a:gd name="connsiteY91" fmla="*/ 910262 h 2490809"/>
              <a:gd name="connsiteX92" fmla="*/ 1617785 w 3140405"/>
              <a:gd name="connsiteY92" fmla="*/ 881299 h 2490809"/>
              <a:gd name="connsiteX93" fmla="*/ 1638472 w 3140405"/>
              <a:gd name="connsiteY93" fmla="*/ 856474 h 2490809"/>
              <a:gd name="connsiteX94" fmla="*/ 1655023 w 3140405"/>
              <a:gd name="connsiteY94" fmla="*/ 831649 h 2490809"/>
              <a:gd name="connsiteX95" fmla="*/ 1663298 w 3140405"/>
              <a:gd name="connsiteY95" fmla="*/ 823373 h 2490809"/>
              <a:gd name="connsiteX96" fmla="*/ 1671573 w 3140405"/>
              <a:gd name="connsiteY96" fmla="*/ 810961 h 2490809"/>
              <a:gd name="connsiteX97" fmla="*/ 1692261 w 3140405"/>
              <a:gd name="connsiteY97" fmla="*/ 790273 h 2490809"/>
              <a:gd name="connsiteX98" fmla="*/ 1704673 w 3140405"/>
              <a:gd name="connsiteY98" fmla="*/ 765448 h 2490809"/>
              <a:gd name="connsiteX99" fmla="*/ 1717086 w 3140405"/>
              <a:gd name="connsiteY99" fmla="*/ 753035 h 2490809"/>
              <a:gd name="connsiteX100" fmla="*/ 1725361 w 3140405"/>
              <a:gd name="connsiteY100" fmla="*/ 740622 h 2490809"/>
              <a:gd name="connsiteX101" fmla="*/ 1750186 w 3140405"/>
              <a:gd name="connsiteY101" fmla="*/ 715797 h 2490809"/>
              <a:gd name="connsiteX102" fmla="*/ 1766737 w 3140405"/>
              <a:gd name="connsiteY102" fmla="*/ 695109 h 2490809"/>
              <a:gd name="connsiteX103" fmla="*/ 1775012 w 3140405"/>
              <a:gd name="connsiteY103" fmla="*/ 682697 h 2490809"/>
              <a:gd name="connsiteX104" fmla="*/ 1791562 w 3140405"/>
              <a:gd name="connsiteY104" fmla="*/ 662009 h 2490809"/>
              <a:gd name="connsiteX105" fmla="*/ 1803975 w 3140405"/>
              <a:gd name="connsiteY105" fmla="*/ 641321 h 2490809"/>
              <a:gd name="connsiteX106" fmla="*/ 1820525 w 3140405"/>
              <a:gd name="connsiteY106" fmla="*/ 616496 h 2490809"/>
              <a:gd name="connsiteX107" fmla="*/ 1828800 w 3140405"/>
              <a:gd name="connsiteY107" fmla="*/ 604083 h 2490809"/>
              <a:gd name="connsiteX108" fmla="*/ 1841213 w 3140405"/>
              <a:gd name="connsiteY108" fmla="*/ 591670 h 2490809"/>
              <a:gd name="connsiteX109" fmla="*/ 1861900 w 3140405"/>
              <a:gd name="connsiteY109" fmla="*/ 566845 h 2490809"/>
              <a:gd name="connsiteX110" fmla="*/ 1882588 w 3140405"/>
              <a:gd name="connsiteY110" fmla="*/ 529607 h 2490809"/>
              <a:gd name="connsiteX111" fmla="*/ 1890863 w 3140405"/>
              <a:gd name="connsiteY111" fmla="*/ 517194 h 2490809"/>
              <a:gd name="connsiteX112" fmla="*/ 1915689 w 3140405"/>
              <a:gd name="connsiteY112" fmla="*/ 492369 h 2490809"/>
              <a:gd name="connsiteX113" fmla="*/ 1923964 w 3140405"/>
              <a:gd name="connsiteY113" fmla="*/ 479956 h 2490809"/>
              <a:gd name="connsiteX114" fmla="*/ 1944652 w 3140405"/>
              <a:gd name="connsiteY114" fmla="*/ 459269 h 2490809"/>
              <a:gd name="connsiteX115" fmla="*/ 1952927 w 3140405"/>
              <a:gd name="connsiteY115" fmla="*/ 450993 h 2490809"/>
              <a:gd name="connsiteX116" fmla="*/ 1961202 w 3140405"/>
              <a:gd name="connsiteY116" fmla="*/ 438581 h 2490809"/>
              <a:gd name="connsiteX117" fmla="*/ 1981890 w 3140405"/>
              <a:gd name="connsiteY117" fmla="*/ 417893 h 2490809"/>
              <a:gd name="connsiteX118" fmla="*/ 2010852 w 3140405"/>
              <a:gd name="connsiteY118" fmla="*/ 384793 h 2490809"/>
              <a:gd name="connsiteX119" fmla="*/ 2056366 w 3140405"/>
              <a:gd name="connsiteY119" fmla="*/ 372380 h 2490809"/>
              <a:gd name="connsiteX120" fmla="*/ 2081191 w 3140405"/>
              <a:gd name="connsiteY120" fmla="*/ 359967 h 2490809"/>
              <a:gd name="connsiteX121" fmla="*/ 2118429 w 3140405"/>
              <a:gd name="connsiteY121" fmla="*/ 351692 h 2490809"/>
              <a:gd name="connsiteX122" fmla="*/ 2143254 w 3140405"/>
              <a:gd name="connsiteY122" fmla="*/ 343417 h 2490809"/>
              <a:gd name="connsiteX123" fmla="*/ 2155667 w 3140405"/>
              <a:gd name="connsiteY123" fmla="*/ 339279 h 2490809"/>
              <a:gd name="connsiteX124" fmla="*/ 2180492 w 3140405"/>
              <a:gd name="connsiteY124" fmla="*/ 322729 h 2490809"/>
              <a:gd name="connsiteX125" fmla="*/ 2205318 w 3140405"/>
              <a:gd name="connsiteY125" fmla="*/ 314454 h 2490809"/>
              <a:gd name="connsiteX126" fmla="*/ 2234280 w 3140405"/>
              <a:gd name="connsiteY126" fmla="*/ 306179 h 2490809"/>
              <a:gd name="connsiteX127" fmla="*/ 2246693 w 3140405"/>
              <a:gd name="connsiteY127" fmla="*/ 297904 h 2490809"/>
              <a:gd name="connsiteX128" fmla="*/ 2288069 w 3140405"/>
              <a:gd name="connsiteY128" fmla="*/ 285491 h 2490809"/>
              <a:gd name="connsiteX129" fmla="*/ 2312894 w 3140405"/>
              <a:gd name="connsiteY129" fmla="*/ 277216 h 2490809"/>
              <a:gd name="connsiteX130" fmla="*/ 2325307 w 3140405"/>
              <a:gd name="connsiteY130" fmla="*/ 273078 h 2490809"/>
              <a:gd name="connsiteX131" fmla="*/ 2341857 w 3140405"/>
              <a:gd name="connsiteY131" fmla="*/ 268941 h 2490809"/>
              <a:gd name="connsiteX132" fmla="*/ 2366682 w 3140405"/>
              <a:gd name="connsiteY132" fmla="*/ 260666 h 2490809"/>
              <a:gd name="connsiteX133" fmla="*/ 2395645 w 3140405"/>
              <a:gd name="connsiteY133" fmla="*/ 252391 h 2490809"/>
              <a:gd name="connsiteX134" fmla="*/ 2432883 w 3140405"/>
              <a:gd name="connsiteY134" fmla="*/ 248253 h 2490809"/>
              <a:gd name="connsiteX135" fmla="*/ 2445296 w 3140405"/>
              <a:gd name="connsiteY135" fmla="*/ 244116 h 2490809"/>
              <a:gd name="connsiteX136" fmla="*/ 2453571 w 3140405"/>
              <a:gd name="connsiteY136" fmla="*/ 235840 h 2490809"/>
              <a:gd name="connsiteX137" fmla="*/ 2486671 w 3140405"/>
              <a:gd name="connsiteY137" fmla="*/ 227565 h 2490809"/>
              <a:gd name="connsiteX138" fmla="*/ 2532185 w 3140405"/>
              <a:gd name="connsiteY138" fmla="*/ 219290 h 2490809"/>
              <a:gd name="connsiteX139" fmla="*/ 2548735 w 3140405"/>
              <a:gd name="connsiteY139" fmla="*/ 215153 h 2490809"/>
              <a:gd name="connsiteX140" fmla="*/ 2573560 w 3140405"/>
              <a:gd name="connsiteY140" fmla="*/ 206878 h 2490809"/>
              <a:gd name="connsiteX141" fmla="*/ 2594248 w 3140405"/>
              <a:gd name="connsiteY141" fmla="*/ 202740 h 2490809"/>
              <a:gd name="connsiteX142" fmla="*/ 2606661 w 3140405"/>
              <a:gd name="connsiteY142" fmla="*/ 194465 h 2490809"/>
              <a:gd name="connsiteX143" fmla="*/ 2635623 w 3140405"/>
              <a:gd name="connsiteY143" fmla="*/ 186190 h 2490809"/>
              <a:gd name="connsiteX144" fmla="*/ 2660449 w 3140405"/>
              <a:gd name="connsiteY144" fmla="*/ 177915 h 2490809"/>
              <a:gd name="connsiteX145" fmla="*/ 2672861 w 3140405"/>
              <a:gd name="connsiteY145" fmla="*/ 169640 h 2490809"/>
              <a:gd name="connsiteX146" fmla="*/ 2697687 w 3140405"/>
              <a:gd name="connsiteY146" fmla="*/ 161364 h 2490809"/>
              <a:gd name="connsiteX147" fmla="*/ 2726650 w 3140405"/>
              <a:gd name="connsiteY147" fmla="*/ 144814 h 2490809"/>
              <a:gd name="connsiteX148" fmla="*/ 2751475 w 3140405"/>
              <a:gd name="connsiteY148" fmla="*/ 136539 h 2490809"/>
              <a:gd name="connsiteX149" fmla="*/ 2763888 w 3140405"/>
              <a:gd name="connsiteY149" fmla="*/ 128264 h 2490809"/>
              <a:gd name="connsiteX150" fmla="*/ 2776300 w 3140405"/>
              <a:gd name="connsiteY150" fmla="*/ 124126 h 2490809"/>
              <a:gd name="connsiteX151" fmla="*/ 2788713 w 3140405"/>
              <a:gd name="connsiteY151" fmla="*/ 115851 h 2490809"/>
              <a:gd name="connsiteX152" fmla="*/ 2813538 w 3140405"/>
              <a:gd name="connsiteY152" fmla="*/ 107576 h 2490809"/>
              <a:gd name="connsiteX153" fmla="*/ 2838364 w 3140405"/>
              <a:gd name="connsiteY153" fmla="*/ 95164 h 2490809"/>
              <a:gd name="connsiteX154" fmla="*/ 2883877 w 3140405"/>
              <a:gd name="connsiteY154" fmla="*/ 91026 h 2490809"/>
              <a:gd name="connsiteX155" fmla="*/ 2908702 w 3140405"/>
              <a:gd name="connsiteY155" fmla="*/ 86888 h 2490809"/>
              <a:gd name="connsiteX156" fmla="*/ 2945940 w 3140405"/>
              <a:gd name="connsiteY156" fmla="*/ 82751 h 2490809"/>
              <a:gd name="connsiteX157" fmla="*/ 3008004 w 3140405"/>
              <a:gd name="connsiteY157" fmla="*/ 62063 h 2490809"/>
              <a:gd name="connsiteX158" fmla="*/ 3032829 w 3140405"/>
              <a:gd name="connsiteY158" fmla="*/ 53788 h 2490809"/>
              <a:gd name="connsiteX159" fmla="*/ 3074204 w 3140405"/>
              <a:gd name="connsiteY159" fmla="*/ 33100 h 2490809"/>
              <a:gd name="connsiteX160" fmla="*/ 3086617 w 3140405"/>
              <a:gd name="connsiteY160" fmla="*/ 24825 h 2490809"/>
              <a:gd name="connsiteX161" fmla="*/ 3111442 w 3140405"/>
              <a:gd name="connsiteY161" fmla="*/ 16550 h 2490809"/>
              <a:gd name="connsiteX162" fmla="*/ 3123855 w 3140405"/>
              <a:gd name="connsiteY162" fmla="*/ 12412 h 2490809"/>
              <a:gd name="connsiteX163" fmla="*/ 3140405 w 3140405"/>
              <a:gd name="connsiteY163" fmla="*/ 0 h 2490809"/>
              <a:gd name="connsiteX164" fmla="*/ 3140405 w 3140405"/>
              <a:gd name="connsiteY164" fmla="*/ 724072 h 2490809"/>
              <a:gd name="connsiteX165" fmla="*/ 3103167 w 3140405"/>
              <a:gd name="connsiteY165" fmla="*/ 732347 h 2490809"/>
              <a:gd name="connsiteX166" fmla="*/ 3090755 w 3140405"/>
              <a:gd name="connsiteY166" fmla="*/ 740622 h 2490809"/>
              <a:gd name="connsiteX167" fmla="*/ 3078342 w 3140405"/>
              <a:gd name="connsiteY167" fmla="*/ 744760 h 2490809"/>
              <a:gd name="connsiteX168" fmla="*/ 3053517 w 3140405"/>
              <a:gd name="connsiteY168" fmla="*/ 761310 h 2490809"/>
              <a:gd name="connsiteX169" fmla="*/ 3041104 w 3140405"/>
              <a:gd name="connsiteY169" fmla="*/ 769585 h 2490809"/>
              <a:gd name="connsiteX170" fmla="*/ 3028691 w 3140405"/>
              <a:gd name="connsiteY170" fmla="*/ 777860 h 2490809"/>
              <a:gd name="connsiteX171" fmla="*/ 3012141 w 3140405"/>
              <a:gd name="connsiteY171" fmla="*/ 802686 h 2490809"/>
              <a:gd name="connsiteX172" fmla="*/ 3003866 w 3140405"/>
              <a:gd name="connsiteY172" fmla="*/ 815098 h 2490809"/>
              <a:gd name="connsiteX173" fmla="*/ 2991453 w 3140405"/>
              <a:gd name="connsiteY173" fmla="*/ 823373 h 2490809"/>
              <a:gd name="connsiteX174" fmla="*/ 2970766 w 3140405"/>
              <a:gd name="connsiteY174" fmla="*/ 835786 h 2490809"/>
              <a:gd name="connsiteX175" fmla="*/ 2950078 w 3140405"/>
              <a:gd name="connsiteY175" fmla="*/ 852336 h 2490809"/>
              <a:gd name="connsiteX176" fmla="*/ 2937665 w 3140405"/>
              <a:gd name="connsiteY176" fmla="*/ 864749 h 2490809"/>
              <a:gd name="connsiteX177" fmla="*/ 2925252 w 3140405"/>
              <a:gd name="connsiteY177" fmla="*/ 868887 h 2490809"/>
              <a:gd name="connsiteX178" fmla="*/ 2900427 w 3140405"/>
              <a:gd name="connsiteY178" fmla="*/ 885437 h 2490809"/>
              <a:gd name="connsiteX179" fmla="*/ 2900427 w 3140405"/>
              <a:gd name="connsiteY179" fmla="*/ 885437 h 2490809"/>
              <a:gd name="connsiteX180" fmla="*/ 2888014 w 3140405"/>
              <a:gd name="connsiteY180" fmla="*/ 897850 h 2490809"/>
              <a:gd name="connsiteX181" fmla="*/ 2863189 w 3140405"/>
              <a:gd name="connsiteY181" fmla="*/ 914400 h 2490809"/>
              <a:gd name="connsiteX182" fmla="*/ 2825951 w 3140405"/>
              <a:gd name="connsiteY182" fmla="*/ 939225 h 2490809"/>
              <a:gd name="connsiteX183" fmla="*/ 2788713 w 3140405"/>
              <a:gd name="connsiteY183" fmla="*/ 964050 h 2490809"/>
              <a:gd name="connsiteX184" fmla="*/ 2776300 w 3140405"/>
              <a:gd name="connsiteY184" fmla="*/ 972326 h 2490809"/>
              <a:gd name="connsiteX185" fmla="*/ 2763888 w 3140405"/>
              <a:gd name="connsiteY185" fmla="*/ 976463 h 2490809"/>
              <a:gd name="connsiteX186" fmla="*/ 2739062 w 3140405"/>
              <a:gd name="connsiteY186" fmla="*/ 993013 h 2490809"/>
              <a:gd name="connsiteX187" fmla="*/ 2714237 w 3140405"/>
              <a:gd name="connsiteY187" fmla="*/ 1001288 h 2490809"/>
              <a:gd name="connsiteX188" fmla="*/ 2693549 w 3140405"/>
              <a:gd name="connsiteY188" fmla="*/ 1017839 h 2490809"/>
              <a:gd name="connsiteX189" fmla="*/ 2681137 w 3140405"/>
              <a:gd name="connsiteY189" fmla="*/ 1030251 h 2490809"/>
              <a:gd name="connsiteX190" fmla="*/ 2668724 w 3140405"/>
              <a:gd name="connsiteY190" fmla="*/ 1038526 h 2490809"/>
              <a:gd name="connsiteX191" fmla="*/ 2660449 w 3140405"/>
              <a:gd name="connsiteY191" fmla="*/ 1046802 h 2490809"/>
              <a:gd name="connsiteX192" fmla="*/ 2635623 w 3140405"/>
              <a:gd name="connsiteY192" fmla="*/ 1063352 h 2490809"/>
              <a:gd name="connsiteX193" fmla="*/ 2610798 w 3140405"/>
              <a:gd name="connsiteY193" fmla="*/ 1079902 h 2490809"/>
              <a:gd name="connsiteX194" fmla="*/ 2598385 w 3140405"/>
              <a:gd name="connsiteY194" fmla="*/ 1088177 h 2490809"/>
              <a:gd name="connsiteX195" fmla="*/ 2577698 w 3140405"/>
              <a:gd name="connsiteY195" fmla="*/ 1108865 h 2490809"/>
              <a:gd name="connsiteX196" fmla="*/ 2552872 w 3140405"/>
              <a:gd name="connsiteY196" fmla="*/ 1129553 h 2490809"/>
              <a:gd name="connsiteX197" fmla="*/ 2544597 w 3140405"/>
              <a:gd name="connsiteY197" fmla="*/ 1141965 h 2490809"/>
              <a:gd name="connsiteX198" fmla="*/ 2519772 w 3140405"/>
              <a:gd name="connsiteY198" fmla="*/ 1150240 h 2490809"/>
              <a:gd name="connsiteX199" fmla="*/ 2507359 w 3140405"/>
              <a:gd name="connsiteY199" fmla="*/ 1154378 h 2490809"/>
              <a:gd name="connsiteX200" fmla="*/ 2494947 w 3140405"/>
              <a:gd name="connsiteY200" fmla="*/ 1158516 h 2490809"/>
              <a:gd name="connsiteX201" fmla="*/ 2470121 w 3140405"/>
              <a:gd name="connsiteY201" fmla="*/ 1170928 h 2490809"/>
              <a:gd name="connsiteX202" fmla="*/ 2437021 w 3140405"/>
              <a:gd name="connsiteY202" fmla="*/ 1199891 h 2490809"/>
              <a:gd name="connsiteX203" fmla="*/ 2432883 w 3140405"/>
              <a:gd name="connsiteY203" fmla="*/ 1212304 h 2490809"/>
              <a:gd name="connsiteX204" fmla="*/ 2420471 w 3140405"/>
              <a:gd name="connsiteY204" fmla="*/ 1220579 h 2490809"/>
              <a:gd name="connsiteX205" fmla="*/ 2412195 w 3140405"/>
              <a:gd name="connsiteY205" fmla="*/ 1228854 h 2490809"/>
              <a:gd name="connsiteX206" fmla="*/ 2399783 w 3140405"/>
              <a:gd name="connsiteY206" fmla="*/ 1237129 h 2490809"/>
              <a:gd name="connsiteX207" fmla="*/ 2387370 w 3140405"/>
              <a:gd name="connsiteY207" fmla="*/ 1249542 h 2490809"/>
              <a:gd name="connsiteX208" fmla="*/ 2374957 w 3140405"/>
              <a:gd name="connsiteY208" fmla="*/ 1257817 h 2490809"/>
              <a:gd name="connsiteX209" fmla="*/ 2345995 w 3140405"/>
              <a:gd name="connsiteY209" fmla="*/ 1274367 h 2490809"/>
              <a:gd name="connsiteX210" fmla="*/ 2325307 w 3140405"/>
              <a:gd name="connsiteY210" fmla="*/ 1286780 h 2490809"/>
              <a:gd name="connsiteX211" fmla="*/ 2300481 w 3140405"/>
              <a:gd name="connsiteY211" fmla="*/ 1303330 h 2490809"/>
              <a:gd name="connsiteX212" fmla="*/ 2288069 w 3140405"/>
              <a:gd name="connsiteY212" fmla="*/ 1311605 h 2490809"/>
              <a:gd name="connsiteX213" fmla="*/ 2263243 w 3140405"/>
              <a:gd name="connsiteY213" fmla="*/ 1324018 h 2490809"/>
              <a:gd name="connsiteX214" fmla="*/ 2234280 w 3140405"/>
              <a:gd name="connsiteY214" fmla="*/ 1336431 h 2490809"/>
              <a:gd name="connsiteX215" fmla="*/ 2221868 w 3140405"/>
              <a:gd name="connsiteY215" fmla="*/ 1348843 h 2490809"/>
              <a:gd name="connsiteX216" fmla="*/ 2209455 w 3140405"/>
              <a:gd name="connsiteY216" fmla="*/ 1357118 h 2490809"/>
              <a:gd name="connsiteX217" fmla="*/ 2197042 w 3140405"/>
              <a:gd name="connsiteY217" fmla="*/ 1381944 h 2490809"/>
              <a:gd name="connsiteX218" fmla="*/ 2172217 w 3140405"/>
              <a:gd name="connsiteY218" fmla="*/ 1394356 h 2490809"/>
              <a:gd name="connsiteX219" fmla="*/ 2134979 w 3140405"/>
              <a:gd name="connsiteY219" fmla="*/ 1415044 h 2490809"/>
              <a:gd name="connsiteX220" fmla="*/ 2097741 w 3140405"/>
              <a:gd name="connsiteY220" fmla="*/ 1435732 h 2490809"/>
              <a:gd name="connsiteX221" fmla="*/ 2085328 w 3140405"/>
              <a:gd name="connsiteY221" fmla="*/ 1448145 h 2490809"/>
              <a:gd name="connsiteX222" fmla="*/ 2035678 w 3140405"/>
              <a:gd name="connsiteY222" fmla="*/ 1472970 h 2490809"/>
              <a:gd name="connsiteX223" fmla="*/ 1998440 w 3140405"/>
              <a:gd name="connsiteY223" fmla="*/ 1506070 h 2490809"/>
              <a:gd name="connsiteX224" fmla="*/ 1990165 w 3140405"/>
              <a:gd name="connsiteY224" fmla="*/ 1518483 h 2490809"/>
              <a:gd name="connsiteX225" fmla="*/ 1965339 w 3140405"/>
              <a:gd name="connsiteY225" fmla="*/ 1530896 h 2490809"/>
              <a:gd name="connsiteX226" fmla="*/ 1940514 w 3140405"/>
              <a:gd name="connsiteY226" fmla="*/ 1543308 h 2490809"/>
              <a:gd name="connsiteX227" fmla="*/ 1928101 w 3140405"/>
              <a:gd name="connsiteY227" fmla="*/ 1551583 h 2490809"/>
              <a:gd name="connsiteX228" fmla="*/ 1919826 w 3140405"/>
              <a:gd name="connsiteY228" fmla="*/ 1559859 h 2490809"/>
              <a:gd name="connsiteX229" fmla="*/ 1907414 w 3140405"/>
              <a:gd name="connsiteY229" fmla="*/ 1563996 h 2490809"/>
              <a:gd name="connsiteX230" fmla="*/ 1886726 w 3140405"/>
              <a:gd name="connsiteY230" fmla="*/ 1576409 h 2490809"/>
              <a:gd name="connsiteX231" fmla="*/ 1861900 w 3140405"/>
              <a:gd name="connsiteY231" fmla="*/ 1592959 h 2490809"/>
              <a:gd name="connsiteX232" fmla="*/ 1832937 w 3140405"/>
              <a:gd name="connsiteY232" fmla="*/ 1613647 h 2490809"/>
              <a:gd name="connsiteX233" fmla="*/ 1808112 w 3140405"/>
              <a:gd name="connsiteY233" fmla="*/ 1630197 h 2490809"/>
              <a:gd name="connsiteX234" fmla="*/ 1795699 w 3140405"/>
              <a:gd name="connsiteY234" fmla="*/ 1634335 h 2490809"/>
              <a:gd name="connsiteX235" fmla="*/ 1770874 w 3140405"/>
              <a:gd name="connsiteY235" fmla="*/ 1650885 h 2490809"/>
              <a:gd name="connsiteX236" fmla="*/ 1758461 w 3140405"/>
              <a:gd name="connsiteY236" fmla="*/ 1659160 h 2490809"/>
              <a:gd name="connsiteX237" fmla="*/ 1746049 w 3140405"/>
              <a:gd name="connsiteY237" fmla="*/ 1663297 h 2490809"/>
              <a:gd name="connsiteX238" fmla="*/ 1733636 w 3140405"/>
              <a:gd name="connsiteY238" fmla="*/ 1671573 h 2490809"/>
              <a:gd name="connsiteX239" fmla="*/ 1721223 w 3140405"/>
              <a:gd name="connsiteY239" fmla="*/ 1675710 h 2490809"/>
              <a:gd name="connsiteX240" fmla="*/ 1683985 w 3140405"/>
              <a:gd name="connsiteY240" fmla="*/ 1704673 h 2490809"/>
              <a:gd name="connsiteX241" fmla="*/ 1659160 w 3140405"/>
              <a:gd name="connsiteY241" fmla="*/ 1717086 h 2490809"/>
              <a:gd name="connsiteX242" fmla="*/ 1646747 w 3140405"/>
              <a:gd name="connsiteY242" fmla="*/ 1725361 h 2490809"/>
              <a:gd name="connsiteX243" fmla="*/ 1621922 w 3140405"/>
              <a:gd name="connsiteY243" fmla="*/ 1733636 h 2490809"/>
              <a:gd name="connsiteX244" fmla="*/ 1609509 w 3140405"/>
              <a:gd name="connsiteY244" fmla="*/ 1737773 h 2490809"/>
              <a:gd name="connsiteX245" fmla="*/ 1572271 w 3140405"/>
              <a:gd name="connsiteY245" fmla="*/ 1758461 h 2490809"/>
              <a:gd name="connsiteX246" fmla="*/ 1535033 w 3140405"/>
              <a:gd name="connsiteY246" fmla="*/ 1779149 h 2490809"/>
              <a:gd name="connsiteX247" fmla="*/ 1526758 w 3140405"/>
              <a:gd name="connsiteY247" fmla="*/ 1791562 h 2490809"/>
              <a:gd name="connsiteX248" fmla="*/ 1489520 w 3140405"/>
              <a:gd name="connsiteY248" fmla="*/ 1812250 h 2490809"/>
              <a:gd name="connsiteX249" fmla="*/ 1464695 w 3140405"/>
              <a:gd name="connsiteY249" fmla="*/ 1832937 h 2490809"/>
              <a:gd name="connsiteX250" fmla="*/ 1452282 w 3140405"/>
              <a:gd name="connsiteY250" fmla="*/ 1837075 h 2490809"/>
              <a:gd name="connsiteX251" fmla="*/ 1427457 w 3140405"/>
              <a:gd name="connsiteY251" fmla="*/ 1853625 h 2490809"/>
              <a:gd name="connsiteX252" fmla="*/ 1394357 w 3140405"/>
              <a:gd name="connsiteY252" fmla="*/ 1866038 h 2490809"/>
              <a:gd name="connsiteX253" fmla="*/ 1373669 w 3140405"/>
              <a:gd name="connsiteY253" fmla="*/ 1878450 h 2490809"/>
              <a:gd name="connsiteX254" fmla="*/ 1336431 w 3140405"/>
              <a:gd name="connsiteY254" fmla="*/ 1899138 h 2490809"/>
              <a:gd name="connsiteX255" fmla="*/ 1286780 w 3140405"/>
              <a:gd name="connsiteY255" fmla="*/ 1940514 h 2490809"/>
              <a:gd name="connsiteX256" fmla="*/ 1274367 w 3140405"/>
              <a:gd name="connsiteY256" fmla="*/ 1948789 h 2490809"/>
              <a:gd name="connsiteX257" fmla="*/ 1249542 w 3140405"/>
              <a:gd name="connsiteY257" fmla="*/ 1957064 h 2490809"/>
              <a:gd name="connsiteX258" fmla="*/ 1216442 w 3140405"/>
              <a:gd name="connsiteY258" fmla="*/ 1981889 h 2490809"/>
              <a:gd name="connsiteX259" fmla="*/ 1204029 w 3140405"/>
              <a:gd name="connsiteY259" fmla="*/ 1986027 h 2490809"/>
              <a:gd name="connsiteX260" fmla="*/ 1179204 w 3140405"/>
              <a:gd name="connsiteY260" fmla="*/ 2002577 h 2490809"/>
              <a:gd name="connsiteX261" fmla="*/ 1154378 w 3140405"/>
              <a:gd name="connsiteY261" fmla="*/ 2014990 h 2490809"/>
              <a:gd name="connsiteX262" fmla="*/ 1141966 w 3140405"/>
              <a:gd name="connsiteY262" fmla="*/ 2019127 h 2490809"/>
              <a:gd name="connsiteX263" fmla="*/ 1129553 w 3140405"/>
              <a:gd name="connsiteY263" fmla="*/ 2027402 h 2490809"/>
              <a:gd name="connsiteX264" fmla="*/ 1117140 w 3140405"/>
              <a:gd name="connsiteY264" fmla="*/ 2031540 h 2490809"/>
              <a:gd name="connsiteX265" fmla="*/ 1088177 w 3140405"/>
              <a:gd name="connsiteY265" fmla="*/ 2048090 h 2490809"/>
              <a:gd name="connsiteX266" fmla="*/ 1075765 w 3140405"/>
              <a:gd name="connsiteY266" fmla="*/ 2060503 h 2490809"/>
              <a:gd name="connsiteX267" fmla="*/ 1050939 w 3140405"/>
              <a:gd name="connsiteY267" fmla="*/ 2072916 h 2490809"/>
              <a:gd name="connsiteX268" fmla="*/ 1017839 w 3140405"/>
              <a:gd name="connsiteY268" fmla="*/ 2085328 h 2490809"/>
              <a:gd name="connsiteX269" fmla="*/ 980601 w 3140405"/>
              <a:gd name="connsiteY269" fmla="*/ 2106016 h 2490809"/>
              <a:gd name="connsiteX270" fmla="*/ 955776 w 3140405"/>
              <a:gd name="connsiteY270" fmla="*/ 2122566 h 2490809"/>
              <a:gd name="connsiteX271" fmla="*/ 922675 w 3140405"/>
              <a:gd name="connsiteY271" fmla="*/ 2147392 h 2490809"/>
              <a:gd name="connsiteX272" fmla="*/ 897850 w 3140405"/>
              <a:gd name="connsiteY272" fmla="*/ 2155667 h 2490809"/>
              <a:gd name="connsiteX273" fmla="*/ 885437 w 3140405"/>
              <a:gd name="connsiteY273" fmla="*/ 2159804 h 2490809"/>
              <a:gd name="connsiteX274" fmla="*/ 873024 w 3140405"/>
              <a:gd name="connsiteY274" fmla="*/ 2168079 h 2490809"/>
              <a:gd name="connsiteX275" fmla="*/ 848199 w 3140405"/>
              <a:gd name="connsiteY275" fmla="*/ 2176354 h 2490809"/>
              <a:gd name="connsiteX276" fmla="*/ 835786 w 3140405"/>
              <a:gd name="connsiteY276" fmla="*/ 2180492 h 2490809"/>
              <a:gd name="connsiteX277" fmla="*/ 823374 w 3140405"/>
              <a:gd name="connsiteY277" fmla="*/ 2184630 h 2490809"/>
              <a:gd name="connsiteX278" fmla="*/ 810961 w 3140405"/>
              <a:gd name="connsiteY278" fmla="*/ 2188767 h 2490809"/>
              <a:gd name="connsiteX279" fmla="*/ 798548 w 3140405"/>
              <a:gd name="connsiteY279" fmla="*/ 2197042 h 2490809"/>
              <a:gd name="connsiteX280" fmla="*/ 786136 w 3140405"/>
              <a:gd name="connsiteY280" fmla="*/ 2201180 h 2490809"/>
              <a:gd name="connsiteX281" fmla="*/ 761310 w 3140405"/>
              <a:gd name="connsiteY281" fmla="*/ 2217730 h 2490809"/>
              <a:gd name="connsiteX282" fmla="*/ 736485 w 3140405"/>
              <a:gd name="connsiteY282" fmla="*/ 2234280 h 2490809"/>
              <a:gd name="connsiteX283" fmla="*/ 724072 w 3140405"/>
              <a:gd name="connsiteY283" fmla="*/ 2242555 h 2490809"/>
              <a:gd name="connsiteX284" fmla="*/ 686834 w 3140405"/>
              <a:gd name="connsiteY284" fmla="*/ 2254968 h 2490809"/>
              <a:gd name="connsiteX285" fmla="*/ 674422 w 3140405"/>
              <a:gd name="connsiteY285" fmla="*/ 2259106 h 2490809"/>
              <a:gd name="connsiteX286" fmla="*/ 649596 w 3140405"/>
              <a:gd name="connsiteY286" fmla="*/ 2271518 h 2490809"/>
              <a:gd name="connsiteX287" fmla="*/ 624771 w 3140405"/>
              <a:gd name="connsiteY287" fmla="*/ 2283931 h 2490809"/>
              <a:gd name="connsiteX288" fmla="*/ 612358 w 3140405"/>
              <a:gd name="connsiteY288" fmla="*/ 2292206 h 2490809"/>
              <a:gd name="connsiteX289" fmla="*/ 599946 w 3140405"/>
              <a:gd name="connsiteY289" fmla="*/ 2296344 h 2490809"/>
              <a:gd name="connsiteX290" fmla="*/ 575120 w 3140405"/>
              <a:gd name="connsiteY290" fmla="*/ 2312894 h 2490809"/>
              <a:gd name="connsiteX291" fmla="*/ 550295 w 3140405"/>
              <a:gd name="connsiteY291" fmla="*/ 2321169 h 2490809"/>
              <a:gd name="connsiteX292" fmla="*/ 537882 w 3140405"/>
              <a:gd name="connsiteY292" fmla="*/ 2325307 h 2490809"/>
              <a:gd name="connsiteX293" fmla="*/ 496507 w 3140405"/>
              <a:gd name="connsiteY293" fmla="*/ 2337719 h 2490809"/>
              <a:gd name="connsiteX294" fmla="*/ 484094 w 3140405"/>
              <a:gd name="connsiteY294" fmla="*/ 2341857 h 2490809"/>
              <a:gd name="connsiteX295" fmla="*/ 459269 w 3140405"/>
              <a:gd name="connsiteY295" fmla="*/ 2358407 h 2490809"/>
              <a:gd name="connsiteX296" fmla="*/ 434443 w 3140405"/>
              <a:gd name="connsiteY296" fmla="*/ 2374957 h 2490809"/>
              <a:gd name="connsiteX297" fmla="*/ 409618 w 3140405"/>
              <a:gd name="connsiteY297" fmla="*/ 2387370 h 2490809"/>
              <a:gd name="connsiteX298" fmla="*/ 384793 w 3140405"/>
              <a:gd name="connsiteY298" fmla="*/ 2399783 h 2490809"/>
              <a:gd name="connsiteX299" fmla="*/ 364105 w 3140405"/>
              <a:gd name="connsiteY299" fmla="*/ 2416333 h 2490809"/>
              <a:gd name="connsiteX300" fmla="*/ 314454 w 3140405"/>
              <a:gd name="connsiteY300" fmla="*/ 2441158 h 2490809"/>
              <a:gd name="connsiteX301" fmla="*/ 302042 w 3140405"/>
              <a:gd name="connsiteY301" fmla="*/ 2445296 h 2490809"/>
              <a:gd name="connsiteX302" fmla="*/ 289629 w 3140405"/>
              <a:gd name="connsiteY302" fmla="*/ 2449433 h 2490809"/>
              <a:gd name="connsiteX303" fmla="*/ 264804 w 3140405"/>
              <a:gd name="connsiteY303" fmla="*/ 2465983 h 2490809"/>
              <a:gd name="connsiteX304" fmla="*/ 256528 w 3140405"/>
              <a:gd name="connsiteY304" fmla="*/ 2474259 h 2490809"/>
              <a:gd name="connsiteX305" fmla="*/ 231703 w 3140405"/>
              <a:gd name="connsiteY305" fmla="*/ 2482534 h 2490809"/>
              <a:gd name="connsiteX306" fmla="*/ 219290 w 3140405"/>
              <a:gd name="connsiteY306" fmla="*/ 2486671 h 2490809"/>
              <a:gd name="connsiteX307" fmla="*/ 206878 w 3140405"/>
              <a:gd name="connsiteY307" fmla="*/ 2490809 h 2490809"/>
              <a:gd name="connsiteX308" fmla="*/ 198603 w 3140405"/>
              <a:gd name="connsiteY308" fmla="*/ 2478396 h 2490809"/>
              <a:gd name="connsiteX309" fmla="*/ 173777 w 3140405"/>
              <a:gd name="connsiteY309" fmla="*/ 2470121 h 2490809"/>
              <a:gd name="connsiteX310" fmla="*/ 136539 w 3140405"/>
              <a:gd name="connsiteY310" fmla="*/ 2457708 h 2490809"/>
              <a:gd name="connsiteX311" fmla="*/ 111714 w 3140405"/>
              <a:gd name="connsiteY311" fmla="*/ 2449433 h 2490809"/>
              <a:gd name="connsiteX312" fmla="*/ 99301 w 3140405"/>
              <a:gd name="connsiteY312" fmla="*/ 2445296 h 2490809"/>
              <a:gd name="connsiteX313" fmla="*/ 78614 w 3140405"/>
              <a:gd name="connsiteY313" fmla="*/ 2428745 h 2490809"/>
              <a:gd name="connsiteX314" fmla="*/ 57926 w 3140405"/>
              <a:gd name="connsiteY314" fmla="*/ 2416333 h 2490809"/>
              <a:gd name="connsiteX315" fmla="*/ 45513 w 3140405"/>
              <a:gd name="connsiteY315" fmla="*/ 2408058 h 2490809"/>
              <a:gd name="connsiteX316" fmla="*/ 33100 w 3140405"/>
              <a:gd name="connsiteY316" fmla="*/ 2395645 h 2490809"/>
              <a:gd name="connsiteX317" fmla="*/ 20688 w 3140405"/>
              <a:gd name="connsiteY317" fmla="*/ 2391507 h 2490809"/>
              <a:gd name="connsiteX318" fmla="*/ 12413 w 3140405"/>
              <a:gd name="connsiteY318" fmla="*/ 2379095 h 2490809"/>
              <a:gd name="connsiteX319" fmla="*/ 0 w 3140405"/>
              <a:gd name="connsiteY319" fmla="*/ 2362545 h 2490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3140405" h="2490809">
                <a:moveTo>
                  <a:pt x="0" y="2362545"/>
                </a:moveTo>
                <a:lnTo>
                  <a:pt x="0" y="2362545"/>
                </a:lnTo>
                <a:cubicBezTo>
                  <a:pt x="12413" y="2363924"/>
                  <a:pt x="24992" y="2369131"/>
                  <a:pt x="37238" y="2366682"/>
                </a:cubicBezTo>
                <a:cubicBezTo>
                  <a:pt x="46990" y="2364732"/>
                  <a:pt x="53788" y="2355649"/>
                  <a:pt x="62063" y="2350132"/>
                </a:cubicBezTo>
                <a:lnTo>
                  <a:pt x="99301" y="2325307"/>
                </a:lnTo>
                <a:lnTo>
                  <a:pt x="124127" y="2308756"/>
                </a:lnTo>
                <a:lnTo>
                  <a:pt x="136539" y="2304619"/>
                </a:lnTo>
                <a:cubicBezTo>
                  <a:pt x="164449" y="2276709"/>
                  <a:pt x="150262" y="2283494"/>
                  <a:pt x="173777" y="2275656"/>
                </a:cubicBezTo>
                <a:lnTo>
                  <a:pt x="198603" y="2259106"/>
                </a:lnTo>
                <a:cubicBezTo>
                  <a:pt x="202740" y="2256348"/>
                  <a:pt x="206298" y="2252404"/>
                  <a:pt x="211015" y="2250831"/>
                </a:cubicBezTo>
                <a:cubicBezTo>
                  <a:pt x="215153" y="2249452"/>
                  <a:pt x="219615" y="2248811"/>
                  <a:pt x="223428" y="2246693"/>
                </a:cubicBezTo>
                <a:cubicBezTo>
                  <a:pt x="232122" y="2241863"/>
                  <a:pt x="239978" y="2235660"/>
                  <a:pt x="248253" y="2230143"/>
                </a:cubicBezTo>
                <a:lnTo>
                  <a:pt x="260666" y="2221868"/>
                </a:lnTo>
                <a:cubicBezTo>
                  <a:pt x="275838" y="2199109"/>
                  <a:pt x="260665" y="2218421"/>
                  <a:pt x="281354" y="2201180"/>
                </a:cubicBezTo>
                <a:cubicBezTo>
                  <a:pt x="285849" y="2197434"/>
                  <a:pt x="289147" y="2192359"/>
                  <a:pt x="293766" y="2188767"/>
                </a:cubicBezTo>
                <a:cubicBezTo>
                  <a:pt x="301617" y="2182661"/>
                  <a:pt x="310317" y="2177734"/>
                  <a:pt x="318592" y="2172217"/>
                </a:cubicBezTo>
                <a:cubicBezTo>
                  <a:pt x="322729" y="2169459"/>
                  <a:pt x="327488" y="2167458"/>
                  <a:pt x="331004" y="2163942"/>
                </a:cubicBezTo>
                <a:lnTo>
                  <a:pt x="351692" y="2143254"/>
                </a:lnTo>
                <a:cubicBezTo>
                  <a:pt x="355830" y="2139116"/>
                  <a:pt x="359236" y="2134087"/>
                  <a:pt x="364105" y="2130841"/>
                </a:cubicBezTo>
                <a:cubicBezTo>
                  <a:pt x="368243" y="2128083"/>
                  <a:pt x="372776" y="2125841"/>
                  <a:pt x="376518" y="2122566"/>
                </a:cubicBezTo>
                <a:cubicBezTo>
                  <a:pt x="383857" y="2116144"/>
                  <a:pt x="389091" y="2107287"/>
                  <a:pt x="397205" y="2101878"/>
                </a:cubicBezTo>
                <a:cubicBezTo>
                  <a:pt x="401343" y="2099120"/>
                  <a:pt x="405901" y="2096907"/>
                  <a:pt x="409618" y="2093603"/>
                </a:cubicBezTo>
                <a:cubicBezTo>
                  <a:pt x="418365" y="2085828"/>
                  <a:pt x="424706" y="2075269"/>
                  <a:pt x="434443" y="2068778"/>
                </a:cubicBezTo>
                <a:lnTo>
                  <a:pt x="459269" y="2052228"/>
                </a:lnTo>
                <a:cubicBezTo>
                  <a:pt x="475752" y="2027503"/>
                  <a:pt x="457750" y="2049003"/>
                  <a:pt x="479957" y="2035678"/>
                </a:cubicBezTo>
                <a:cubicBezTo>
                  <a:pt x="508356" y="2018638"/>
                  <a:pt x="465482" y="2034985"/>
                  <a:pt x="500644" y="2023265"/>
                </a:cubicBezTo>
                <a:cubicBezTo>
                  <a:pt x="504782" y="2019127"/>
                  <a:pt x="508562" y="2014598"/>
                  <a:pt x="513057" y="2010852"/>
                </a:cubicBezTo>
                <a:cubicBezTo>
                  <a:pt x="516877" y="2007669"/>
                  <a:pt x="521954" y="2006093"/>
                  <a:pt x="525470" y="2002577"/>
                </a:cubicBezTo>
                <a:cubicBezTo>
                  <a:pt x="528986" y="1999061"/>
                  <a:pt x="530562" y="1993984"/>
                  <a:pt x="533745" y="1990164"/>
                </a:cubicBezTo>
                <a:cubicBezTo>
                  <a:pt x="537491" y="1985669"/>
                  <a:pt x="542565" y="1982371"/>
                  <a:pt x="546157" y="1977752"/>
                </a:cubicBezTo>
                <a:cubicBezTo>
                  <a:pt x="563151" y="1955902"/>
                  <a:pt x="557324" y="1955344"/>
                  <a:pt x="575120" y="1940514"/>
                </a:cubicBezTo>
                <a:cubicBezTo>
                  <a:pt x="597161" y="1922147"/>
                  <a:pt x="577554" y="1940541"/>
                  <a:pt x="599946" y="1928101"/>
                </a:cubicBezTo>
                <a:cubicBezTo>
                  <a:pt x="608640" y="1923271"/>
                  <a:pt x="616496" y="1917068"/>
                  <a:pt x="624771" y="1911551"/>
                </a:cubicBezTo>
                <a:cubicBezTo>
                  <a:pt x="628909" y="1908793"/>
                  <a:pt x="633668" y="1906792"/>
                  <a:pt x="637184" y="1903276"/>
                </a:cubicBezTo>
                <a:cubicBezTo>
                  <a:pt x="641321" y="1899138"/>
                  <a:pt x="644977" y="1894455"/>
                  <a:pt x="649596" y="1890863"/>
                </a:cubicBezTo>
                <a:cubicBezTo>
                  <a:pt x="657447" y="1884757"/>
                  <a:pt x="674422" y="1874313"/>
                  <a:pt x="674422" y="1874313"/>
                </a:cubicBezTo>
                <a:cubicBezTo>
                  <a:pt x="690971" y="1849488"/>
                  <a:pt x="673044" y="1872933"/>
                  <a:pt x="695109" y="1853625"/>
                </a:cubicBezTo>
                <a:cubicBezTo>
                  <a:pt x="733831" y="1819742"/>
                  <a:pt x="700280" y="1843281"/>
                  <a:pt x="728210" y="1824662"/>
                </a:cubicBezTo>
                <a:cubicBezTo>
                  <a:pt x="730968" y="1820525"/>
                  <a:pt x="732743" y="1815524"/>
                  <a:pt x="736485" y="1812250"/>
                </a:cubicBezTo>
                <a:cubicBezTo>
                  <a:pt x="743970" y="1805701"/>
                  <a:pt x="761310" y="1795699"/>
                  <a:pt x="761310" y="1795699"/>
                </a:cubicBezTo>
                <a:cubicBezTo>
                  <a:pt x="764068" y="1791562"/>
                  <a:pt x="766349" y="1787062"/>
                  <a:pt x="769585" y="1783287"/>
                </a:cubicBezTo>
                <a:lnTo>
                  <a:pt x="798548" y="1754324"/>
                </a:lnTo>
                <a:lnTo>
                  <a:pt x="810961" y="1741911"/>
                </a:lnTo>
                <a:cubicBezTo>
                  <a:pt x="815099" y="1737773"/>
                  <a:pt x="818505" y="1732744"/>
                  <a:pt x="823374" y="1729498"/>
                </a:cubicBezTo>
                <a:cubicBezTo>
                  <a:pt x="827511" y="1726740"/>
                  <a:pt x="832044" y="1724497"/>
                  <a:pt x="835786" y="1721223"/>
                </a:cubicBezTo>
                <a:cubicBezTo>
                  <a:pt x="874508" y="1687340"/>
                  <a:pt x="840957" y="1710879"/>
                  <a:pt x="868887" y="1692260"/>
                </a:cubicBezTo>
                <a:cubicBezTo>
                  <a:pt x="874404" y="1683985"/>
                  <a:pt x="878405" y="1674467"/>
                  <a:pt x="885437" y="1667435"/>
                </a:cubicBezTo>
                <a:cubicBezTo>
                  <a:pt x="893712" y="1659160"/>
                  <a:pt x="900525" y="1649102"/>
                  <a:pt x="910262" y="1642610"/>
                </a:cubicBezTo>
                <a:lnTo>
                  <a:pt x="935088" y="1626059"/>
                </a:lnTo>
                <a:cubicBezTo>
                  <a:pt x="939225" y="1623301"/>
                  <a:pt x="943984" y="1621300"/>
                  <a:pt x="947500" y="1617784"/>
                </a:cubicBezTo>
                <a:cubicBezTo>
                  <a:pt x="959292" y="1605993"/>
                  <a:pt x="952530" y="1611673"/>
                  <a:pt x="968188" y="1601234"/>
                </a:cubicBezTo>
                <a:cubicBezTo>
                  <a:pt x="970946" y="1597096"/>
                  <a:pt x="974239" y="1593269"/>
                  <a:pt x="976463" y="1588821"/>
                </a:cubicBezTo>
                <a:cubicBezTo>
                  <a:pt x="978413" y="1584920"/>
                  <a:pt x="978182" y="1580038"/>
                  <a:pt x="980601" y="1576409"/>
                </a:cubicBezTo>
                <a:cubicBezTo>
                  <a:pt x="983847" y="1571540"/>
                  <a:pt x="988876" y="1568134"/>
                  <a:pt x="993014" y="1563996"/>
                </a:cubicBezTo>
                <a:cubicBezTo>
                  <a:pt x="995965" y="1555141"/>
                  <a:pt x="997876" y="1545777"/>
                  <a:pt x="1005426" y="1539171"/>
                </a:cubicBezTo>
                <a:cubicBezTo>
                  <a:pt x="1012911" y="1532622"/>
                  <a:pt x="1023220" y="1529654"/>
                  <a:pt x="1030252" y="1522621"/>
                </a:cubicBezTo>
                <a:cubicBezTo>
                  <a:pt x="1041611" y="1511261"/>
                  <a:pt x="1034826" y="1515579"/>
                  <a:pt x="1050939" y="1510208"/>
                </a:cubicBezTo>
                <a:cubicBezTo>
                  <a:pt x="1059214" y="1501933"/>
                  <a:pt x="1069274" y="1495120"/>
                  <a:pt x="1075765" y="1485383"/>
                </a:cubicBezTo>
                <a:lnTo>
                  <a:pt x="1092315" y="1460557"/>
                </a:lnTo>
                <a:cubicBezTo>
                  <a:pt x="1095073" y="1456420"/>
                  <a:pt x="1097074" y="1451661"/>
                  <a:pt x="1100590" y="1448145"/>
                </a:cubicBezTo>
                <a:cubicBezTo>
                  <a:pt x="1103348" y="1445386"/>
                  <a:pt x="1106428" y="1442915"/>
                  <a:pt x="1108865" y="1439869"/>
                </a:cubicBezTo>
                <a:cubicBezTo>
                  <a:pt x="1124625" y="1420169"/>
                  <a:pt x="1108276" y="1433366"/>
                  <a:pt x="1129553" y="1419182"/>
                </a:cubicBezTo>
                <a:cubicBezTo>
                  <a:pt x="1152998" y="1384013"/>
                  <a:pt x="1114384" y="1438488"/>
                  <a:pt x="1162653" y="1390219"/>
                </a:cubicBezTo>
                <a:cubicBezTo>
                  <a:pt x="1166791" y="1386081"/>
                  <a:pt x="1171320" y="1382301"/>
                  <a:pt x="1175066" y="1377806"/>
                </a:cubicBezTo>
                <a:cubicBezTo>
                  <a:pt x="1178249" y="1373986"/>
                  <a:pt x="1179825" y="1368909"/>
                  <a:pt x="1183341" y="1365393"/>
                </a:cubicBezTo>
                <a:cubicBezTo>
                  <a:pt x="1186857" y="1361877"/>
                  <a:pt x="1191616" y="1359876"/>
                  <a:pt x="1195754" y="1357118"/>
                </a:cubicBezTo>
                <a:cubicBezTo>
                  <a:pt x="1198512" y="1352981"/>
                  <a:pt x="1200846" y="1348526"/>
                  <a:pt x="1204029" y="1344706"/>
                </a:cubicBezTo>
                <a:cubicBezTo>
                  <a:pt x="1213985" y="1332759"/>
                  <a:pt x="1216649" y="1332155"/>
                  <a:pt x="1228854" y="1324018"/>
                </a:cubicBezTo>
                <a:cubicBezTo>
                  <a:pt x="1244025" y="1301261"/>
                  <a:pt x="1228854" y="1320570"/>
                  <a:pt x="1249542" y="1303330"/>
                </a:cubicBezTo>
                <a:cubicBezTo>
                  <a:pt x="1254037" y="1299584"/>
                  <a:pt x="1257336" y="1294510"/>
                  <a:pt x="1261955" y="1290917"/>
                </a:cubicBezTo>
                <a:cubicBezTo>
                  <a:pt x="1269805" y="1284811"/>
                  <a:pt x="1286780" y="1274367"/>
                  <a:pt x="1286780" y="1274367"/>
                </a:cubicBezTo>
                <a:cubicBezTo>
                  <a:pt x="1316350" y="1230010"/>
                  <a:pt x="1270300" y="1297329"/>
                  <a:pt x="1307468" y="1249542"/>
                </a:cubicBezTo>
                <a:cubicBezTo>
                  <a:pt x="1313574" y="1241691"/>
                  <a:pt x="1318501" y="1232991"/>
                  <a:pt x="1324018" y="1224716"/>
                </a:cubicBezTo>
                <a:lnTo>
                  <a:pt x="1340568" y="1199891"/>
                </a:lnTo>
                <a:cubicBezTo>
                  <a:pt x="1343326" y="1195753"/>
                  <a:pt x="1344705" y="1190236"/>
                  <a:pt x="1348843" y="1187478"/>
                </a:cubicBezTo>
                <a:lnTo>
                  <a:pt x="1373669" y="1170928"/>
                </a:lnTo>
                <a:cubicBezTo>
                  <a:pt x="1379811" y="1161715"/>
                  <a:pt x="1381799" y="1156976"/>
                  <a:pt x="1390219" y="1150240"/>
                </a:cubicBezTo>
                <a:cubicBezTo>
                  <a:pt x="1394102" y="1147133"/>
                  <a:pt x="1398494" y="1144723"/>
                  <a:pt x="1402632" y="1141965"/>
                </a:cubicBezTo>
                <a:cubicBezTo>
                  <a:pt x="1404011" y="1137828"/>
                  <a:pt x="1404045" y="1132958"/>
                  <a:pt x="1406769" y="1129553"/>
                </a:cubicBezTo>
                <a:cubicBezTo>
                  <a:pt x="1409876" y="1125670"/>
                  <a:pt x="1415299" y="1124385"/>
                  <a:pt x="1419182" y="1121278"/>
                </a:cubicBezTo>
                <a:cubicBezTo>
                  <a:pt x="1422228" y="1118841"/>
                  <a:pt x="1425116" y="1116123"/>
                  <a:pt x="1427457" y="1113002"/>
                </a:cubicBezTo>
                <a:cubicBezTo>
                  <a:pt x="1433424" y="1105046"/>
                  <a:pt x="1438490" y="1096452"/>
                  <a:pt x="1444007" y="1088177"/>
                </a:cubicBezTo>
                <a:cubicBezTo>
                  <a:pt x="1446765" y="1084039"/>
                  <a:pt x="1448144" y="1078522"/>
                  <a:pt x="1452282" y="1075764"/>
                </a:cubicBezTo>
                <a:lnTo>
                  <a:pt x="1477108" y="1059214"/>
                </a:lnTo>
                <a:cubicBezTo>
                  <a:pt x="1479866" y="1055077"/>
                  <a:pt x="1482109" y="1050544"/>
                  <a:pt x="1485383" y="1046802"/>
                </a:cubicBezTo>
                <a:cubicBezTo>
                  <a:pt x="1491805" y="1039463"/>
                  <a:pt x="1500661" y="1034229"/>
                  <a:pt x="1506071" y="1026114"/>
                </a:cubicBezTo>
                <a:cubicBezTo>
                  <a:pt x="1525379" y="997151"/>
                  <a:pt x="1514346" y="1006805"/>
                  <a:pt x="1535033" y="993013"/>
                </a:cubicBezTo>
                <a:cubicBezTo>
                  <a:pt x="1537792" y="988876"/>
                  <a:pt x="1541085" y="985049"/>
                  <a:pt x="1543309" y="980601"/>
                </a:cubicBezTo>
                <a:cubicBezTo>
                  <a:pt x="1545260" y="976700"/>
                  <a:pt x="1545328" y="972001"/>
                  <a:pt x="1547446" y="968188"/>
                </a:cubicBezTo>
                <a:cubicBezTo>
                  <a:pt x="1552276" y="959494"/>
                  <a:pt x="1558479" y="951638"/>
                  <a:pt x="1563996" y="943363"/>
                </a:cubicBezTo>
                <a:cubicBezTo>
                  <a:pt x="1574436" y="927703"/>
                  <a:pt x="1568754" y="934467"/>
                  <a:pt x="1580547" y="922675"/>
                </a:cubicBezTo>
                <a:cubicBezTo>
                  <a:pt x="1581926" y="918537"/>
                  <a:pt x="1582067" y="913751"/>
                  <a:pt x="1584684" y="910262"/>
                </a:cubicBezTo>
                <a:cubicBezTo>
                  <a:pt x="1596786" y="894126"/>
                  <a:pt x="1603428" y="890870"/>
                  <a:pt x="1617785" y="881299"/>
                </a:cubicBezTo>
                <a:cubicBezTo>
                  <a:pt x="1647353" y="836949"/>
                  <a:pt x="1601308" y="904257"/>
                  <a:pt x="1638472" y="856474"/>
                </a:cubicBezTo>
                <a:cubicBezTo>
                  <a:pt x="1644578" y="848624"/>
                  <a:pt x="1647991" y="838682"/>
                  <a:pt x="1655023" y="831649"/>
                </a:cubicBezTo>
                <a:cubicBezTo>
                  <a:pt x="1657781" y="828890"/>
                  <a:pt x="1660861" y="826419"/>
                  <a:pt x="1663298" y="823373"/>
                </a:cubicBezTo>
                <a:cubicBezTo>
                  <a:pt x="1666404" y="819490"/>
                  <a:pt x="1668299" y="814703"/>
                  <a:pt x="1671573" y="810961"/>
                </a:cubicBezTo>
                <a:cubicBezTo>
                  <a:pt x="1677995" y="803622"/>
                  <a:pt x="1692261" y="790273"/>
                  <a:pt x="1692261" y="790273"/>
                </a:cubicBezTo>
                <a:cubicBezTo>
                  <a:pt x="1696407" y="777832"/>
                  <a:pt x="1695760" y="776143"/>
                  <a:pt x="1704673" y="765448"/>
                </a:cubicBezTo>
                <a:cubicBezTo>
                  <a:pt x="1708419" y="760953"/>
                  <a:pt x="1713340" y="757530"/>
                  <a:pt x="1717086" y="753035"/>
                </a:cubicBezTo>
                <a:cubicBezTo>
                  <a:pt x="1720269" y="749215"/>
                  <a:pt x="1722057" y="744339"/>
                  <a:pt x="1725361" y="740622"/>
                </a:cubicBezTo>
                <a:cubicBezTo>
                  <a:pt x="1733136" y="731875"/>
                  <a:pt x="1743695" y="725534"/>
                  <a:pt x="1750186" y="715797"/>
                </a:cubicBezTo>
                <a:cubicBezTo>
                  <a:pt x="1775648" y="677603"/>
                  <a:pt x="1743159" y="724579"/>
                  <a:pt x="1766737" y="695109"/>
                </a:cubicBezTo>
                <a:cubicBezTo>
                  <a:pt x="1769843" y="691226"/>
                  <a:pt x="1771906" y="686580"/>
                  <a:pt x="1775012" y="682697"/>
                </a:cubicBezTo>
                <a:cubicBezTo>
                  <a:pt x="1798594" y="653219"/>
                  <a:pt x="1766094" y="700210"/>
                  <a:pt x="1791562" y="662009"/>
                </a:cubicBezTo>
                <a:cubicBezTo>
                  <a:pt x="1799472" y="638274"/>
                  <a:pt x="1790343" y="659496"/>
                  <a:pt x="1803975" y="641321"/>
                </a:cubicBezTo>
                <a:cubicBezTo>
                  <a:pt x="1809942" y="633365"/>
                  <a:pt x="1815008" y="624771"/>
                  <a:pt x="1820525" y="616496"/>
                </a:cubicBezTo>
                <a:cubicBezTo>
                  <a:pt x="1823283" y="612358"/>
                  <a:pt x="1825284" y="607599"/>
                  <a:pt x="1828800" y="604083"/>
                </a:cubicBezTo>
                <a:cubicBezTo>
                  <a:pt x="1832938" y="599945"/>
                  <a:pt x="1837467" y="596165"/>
                  <a:pt x="1841213" y="591670"/>
                </a:cubicBezTo>
                <a:cubicBezTo>
                  <a:pt x="1870023" y="557099"/>
                  <a:pt x="1825628" y="603120"/>
                  <a:pt x="1861900" y="566845"/>
                </a:cubicBezTo>
                <a:cubicBezTo>
                  <a:pt x="1869183" y="544997"/>
                  <a:pt x="1863618" y="558062"/>
                  <a:pt x="1882588" y="529607"/>
                </a:cubicBezTo>
                <a:cubicBezTo>
                  <a:pt x="1885346" y="525469"/>
                  <a:pt x="1887347" y="520710"/>
                  <a:pt x="1890863" y="517194"/>
                </a:cubicBezTo>
                <a:cubicBezTo>
                  <a:pt x="1899138" y="508919"/>
                  <a:pt x="1909198" y="502106"/>
                  <a:pt x="1915689" y="492369"/>
                </a:cubicBezTo>
                <a:cubicBezTo>
                  <a:pt x="1918447" y="488231"/>
                  <a:pt x="1920689" y="483698"/>
                  <a:pt x="1923964" y="479956"/>
                </a:cubicBezTo>
                <a:cubicBezTo>
                  <a:pt x="1930386" y="472617"/>
                  <a:pt x="1937756" y="466165"/>
                  <a:pt x="1944652" y="459269"/>
                </a:cubicBezTo>
                <a:cubicBezTo>
                  <a:pt x="1947411" y="456510"/>
                  <a:pt x="1950763" y="454239"/>
                  <a:pt x="1952927" y="450993"/>
                </a:cubicBezTo>
                <a:cubicBezTo>
                  <a:pt x="1955685" y="446856"/>
                  <a:pt x="1957928" y="442323"/>
                  <a:pt x="1961202" y="438581"/>
                </a:cubicBezTo>
                <a:cubicBezTo>
                  <a:pt x="1967624" y="431242"/>
                  <a:pt x="1976480" y="426008"/>
                  <a:pt x="1981890" y="417893"/>
                </a:cubicBezTo>
                <a:cubicBezTo>
                  <a:pt x="1992487" y="401997"/>
                  <a:pt x="1994520" y="392052"/>
                  <a:pt x="2010852" y="384793"/>
                </a:cubicBezTo>
                <a:cubicBezTo>
                  <a:pt x="2033685" y="374644"/>
                  <a:pt x="2034110" y="377944"/>
                  <a:pt x="2056366" y="372380"/>
                </a:cubicBezTo>
                <a:cubicBezTo>
                  <a:pt x="2077163" y="367181"/>
                  <a:pt x="2060968" y="370078"/>
                  <a:pt x="2081191" y="359967"/>
                </a:cubicBezTo>
                <a:cubicBezTo>
                  <a:pt x="2093026" y="354050"/>
                  <a:pt x="2105723" y="354869"/>
                  <a:pt x="2118429" y="351692"/>
                </a:cubicBezTo>
                <a:cubicBezTo>
                  <a:pt x="2126891" y="349576"/>
                  <a:pt x="2134979" y="346175"/>
                  <a:pt x="2143254" y="343417"/>
                </a:cubicBezTo>
                <a:cubicBezTo>
                  <a:pt x="2147392" y="342038"/>
                  <a:pt x="2152038" y="341698"/>
                  <a:pt x="2155667" y="339279"/>
                </a:cubicBezTo>
                <a:cubicBezTo>
                  <a:pt x="2163942" y="333762"/>
                  <a:pt x="2171057" y="325874"/>
                  <a:pt x="2180492" y="322729"/>
                </a:cubicBezTo>
                <a:cubicBezTo>
                  <a:pt x="2188767" y="319971"/>
                  <a:pt x="2196856" y="316570"/>
                  <a:pt x="2205318" y="314454"/>
                </a:cubicBezTo>
                <a:cubicBezTo>
                  <a:pt x="2226099" y="309258"/>
                  <a:pt x="2216473" y="312114"/>
                  <a:pt x="2234280" y="306179"/>
                </a:cubicBezTo>
                <a:cubicBezTo>
                  <a:pt x="2238418" y="303421"/>
                  <a:pt x="2242149" y="299924"/>
                  <a:pt x="2246693" y="297904"/>
                </a:cubicBezTo>
                <a:cubicBezTo>
                  <a:pt x="2266945" y="288903"/>
                  <a:pt x="2269555" y="291045"/>
                  <a:pt x="2288069" y="285491"/>
                </a:cubicBezTo>
                <a:cubicBezTo>
                  <a:pt x="2296424" y="282985"/>
                  <a:pt x="2304619" y="279974"/>
                  <a:pt x="2312894" y="277216"/>
                </a:cubicBezTo>
                <a:cubicBezTo>
                  <a:pt x="2317032" y="275837"/>
                  <a:pt x="2321076" y="274136"/>
                  <a:pt x="2325307" y="273078"/>
                </a:cubicBezTo>
                <a:cubicBezTo>
                  <a:pt x="2330824" y="271699"/>
                  <a:pt x="2336410" y="270575"/>
                  <a:pt x="2341857" y="268941"/>
                </a:cubicBezTo>
                <a:cubicBezTo>
                  <a:pt x="2350212" y="266435"/>
                  <a:pt x="2358407" y="263424"/>
                  <a:pt x="2366682" y="260666"/>
                </a:cubicBezTo>
                <a:cubicBezTo>
                  <a:pt x="2375955" y="257575"/>
                  <a:pt x="2385990" y="253876"/>
                  <a:pt x="2395645" y="252391"/>
                </a:cubicBezTo>
                <a:cubicBezTo>
                  <a:pt x="2407989" y="250492"/>
                  <a:pt x="2420470" y="249632"/>
                  <a:pt x="2432883" y="248253"/>
                </a:cubicBezTo>
                <a:cubicBezTo>
                  <a:pt x="2437021" y="246874"/>
                  <a:pt x="2441556" y="246360"/>
                  <a:pt x="2445296" y="244116"/>
                </a:cubicBezTo>
                <a:cubicBezTo>
                  <a:pt x="2448641" y="242109"/>
                  <a:pt x="2449949" y="237289"/>
                  <a:pt x="2453571" y="235840"/>
                </a:cubicBezTo>
                <a:cubicBezTo>
                  <a:pt x="2464130" y="231616"/>
                  <a:pt x="2475638" y="230323"/>
                  <a:pt x="2486671" y="227565"/>
                </a:cubicBezTo>
                <a:cubicBezTo>
                  <a:pt x="2524196" y="218184"/>
                  <a:pt x="2477850" y="229169"/>
                  <a:pt x="2532185" y="219290"/>
                </a:cubicBezTo>
                <a:cubicBezTo>
                  <a:pt x="2537780" y="218273"/>
                  <a:pt x="2543288" y="216787"/>
                  <a:pt x="2548735" y="215153"/>
                </a:cubicBezTo>
                <a:cubicBezTo>
                  <a:pt x="2557090" y="212647"/>
                  <a:pt x="2565007" y="208589"/>
                  <a:pt x="2573560" y="206878"/>
                </a:cubicBezTo>
                <a:lnTo>
                  <a:pt x="2594248" y="202740"/>
                </a:lnTo>
                <a:cubicBezTo>
                  <a:pt x="2598386" y="199982"/>
                  <a:pt x="2602213" y="196689"/>
                  <a:pt x="2606661" y="194465"/>
                </a:cubicBezTo>
                <a:cubicBezTo>
                  <a:pt x="2613619" y="190986"/>
                  <a:pt x="2628987" y="188181"/>
                  <a:pt x="2635623" y="186190"/>
                </a:cubicBezTo>
                <a:cubicBezTo>
                  <a:pt x="2643978" y="183684"/>
                  <a:pt x="2660449" y="177915"/>
                  <a:pt x="2660449" y="177915"/>
                </a:cubicBezTo>
                <a:cubicBezTo>
                  <a:pt x="2664586" y="175157"/>
                  <a:pt x="2668317" y="171660"/>
                  <a:pt x="2672861" y="169640"/>
                </a:cubicBezTo>
                <a:cubicBezTo>
                  <a:pt x="2680832" y="166097"/>
                  <a:pt x="2690429" y="166203"/>
                  <a:pt x="2697687" y="161364"/>
                </a:cubicBezTo>
                <a:cubicBezTo>
                  <a:pt x="2708885" y="153898"/>
                  <a:pt x="2713523" y="150065"/>
                  <a:pt x="2726650" y="144814"/>
                </a:cubicBezTo>
                <a:cubicBezTo>
                  <a:pt x="2734749" y="141575"/>
                  <a:pt x="2744217" y="141377"/>
                  <a:pt x="2751475" y="136539"/>
                </a:cubicBezTo>
                <a:cubicBezTo>
                  <a:pt x="2755613" y="133781"/>
                  <a:pt x="2759440" y="130488"/>
                  <a:pt x="2763888" y="128264"/>
                </a:cubicBezTo>
                <a:cubicBezTo>
                  <a:pt x="2767789" y="126314"/>
                  <a:pt x="2772399" y="126076"/>
                  <a:pt x="2776300" y="124126"/>
                </a:cubicBezTo>
                <a:cubicBezTo>
                  <a:pt x="2780748" y="121902"/>
                  <a:pt x="2784169" y="117871"/>
                  <a:pt x="2788713" y="115851"/>
                </a:cubicBezTo>
                <a:cubicBezTo>
                  <a:pt x="2796684" y="112308"/>
                  <a:pt x="2806280" y="112414"/>
                  <a:pt x="2813538" y="107576"/>
                </a:cubicBezTo>
                <a:cubicBezTo>
                  <a:pt x="2822479" y="101616"/>
                  <a:pt x="2827461" y="96722"/>
                  <a:pt x="2838364" y="95164"/>
                </a:cubicBezTo>
                <a:cubicBezTo>
                  <a:pt x="2853444" y="93010"/>
                  <a:pt x="2868748" y="92806"/>
                  <a:pt x="2883877" y="91026"/>
                </a:cubicBezTo>
                <a:cubicBezTo>
                  <a:pt x="2892209" y="90046"/>
                  <a:pt x="2900386" y="87997"/>
                  <a:pt x="2908702" y="86888"/>
                </a:cubicBezTo>
                <a:cubicBezTo>
                  <a:pt x="2921081" y="85237"/>
                  <a:pt x="2933527" y="84130"/>
                  <a:pt x="2945940" y="82751"/>
                </a:cubicBezTo>
                <a:lnTo>
                  <a:pt x="3008004" y="62063"/>
                </a:lnTo>
                <a:cubicBezTo>
                  <a:pt x="3008008" y="62062"/>
                  <a:pt x="3032826" y="53790"/>
                  <a:pt x="3032829" y="53788"/>
                </a:cubicBezTo>
                <a:cubicBezTo>
                  <a:pt x="3062385" y="34084"/>
                  <a:pt x="3048006" y="39650"/>
                  <a:pt x="3074204" y="33100"/>
                </a:cubicBezTo>
                <a:cubicBezTo>
                  <a:pt x="3078342" y="30342"/>
                  <a:pt x="3082073" y="26845"/>
                  <a:pt x="3086617" y="24825"/>
                </a:cubicBezTo>
                <a:cubicBezTo>
                  <a:pt x="3094588" y="21282"/>
                  <a:pt x="3103167" y="19308"/>
                  <a:pt x="3111442" y="16550"/>
                </a:cubicBezTo>
                <a:cubicBezTo>
                  <a:pt x="3115580" y="15171"/>
                  <a:pt x="3120226" y="14831"/>
                  <a:pt x="3123855" y="12412"/>
                </a:cubicBezTo>
                <a:cubicBezTo>
                  <a:pt x="3137891" y="3055"/>
                  <a:pt x="3132752" y="7653"/>
                  <a:pt x="3140405" y="0"/>
                </a:cubicBezTo>
                <a:lnTo>
                  <a:pt x="3140405" y="724072"/>
                </a:lnTo>
                <a:cubicBezTo>
                  <a:pt x="3127992" y="726830"/>
                  <a:pt x="3115230" y="728326"/>
                  <a:pt x="3103167" y="732347"/>
                </a:cubicBezTo>
                <a:cubicBezTo>
                  <a:pt x="3098450" y="733919"/>
                  <a:pt x="3095203" y="738398"/>
                  <a:pt x="3090755" y="740622"/>
                </a:cubicBezTo>
                <a:cubicBezTo>
                  <a:pt x="3086854" y="742573"/>
                  <a:pt x="3082155" y="742642"/>
                  <a:pt x="3078342" y="744760"/>
                </a:cubicBezTo>
                <a:cubicBezTo>
                  <a:pt x="3069648" y="749590"/>
                  <a:pt x="3061792" y="755793"/>
                  <a:pt x="3053517" y="761310"/>
                </a:cubicBezTo>
                <a:lnTo>
                  <a:pt x="3041104" y="769585"/>
                </a:lnTo>
                <a:lnTo>
                  <a:pt x="3028691" y="777860"/>
                </a:lnTo>
                <a:lnTo>
                  <a:pt x="3012141" y="802686"/>
                </a:lnTo>
                <a:cubicBezTo>
                  <a:pt x="3009383" y="806823"/>
                  <a:pt x="3008003" y="812340"/>
                  <a:pt x="3003866" y="815098"/>
                </a:cubicBezTo>
                <a:cubicBezTo>
                  <a:pt x="2999728" y="817856"/>
                  <a:pt x="2995336" y="820266"/>
                  <a:pt x="2991453" y="823373"/>
                </a:cubicBezTo>
                <a:cubicBezTo>
                  <a:pt x="2975225" y="836356"/>
                  <a:pt x="2992323" y="828601"/>
                  <a:pt x="2970766" y="835786"/>
                </a:cubicBezTo>
                <a:cubicBezTo>
                  <a:pt x="2946680" y="859869"/>
                  <a:pt x="2981406" y="826228"/>
                  <a:pt x="2950078" y="852336"/>
                </a:cubicBezTo>
                <a:cubicBezTo>
                  <a:pt x="2945583" y="856082"/>
                  <a:pt x="2942534" y="861503"/>
                  <a:pt x="2937665" y="864749"/>
                </a:cubicBezTo>
                <a:cubicBezTo>
                  <a:pt x="2934036" y="867168"/>
                  <a:pt x="2929065" y="866769"/>
                  <a:pt x="2925252" y="868887"/>
                </a:cubicBezTo>
                <a:cubicBezTo>
                  <a:pt x="2916558" y="873717"/>
                  <a:pt x="2908702" y="879920"/>
                  <a:pt x="2900427" y="885437"/>
                </a:cubicBezTo>
                <a:lnTo>
                  <a:pt x="2900427" y="885437"/>
                </a:lnTo>
                <a:cubicBezTo>
                  <a:pt x="2896289" y="889575"/>
                  <a:pt x="2892633" y="894257"/>
                  <a:pt x="2888014" y="897850"/>
                </a:cubicBezTo>
                <a:cubicBezTo>
                  <a:pt x="2880164" y="903956"/>
                  <a:pt x="2871464" y="908883"/>
                  <a:pt x="2863189" y="914400"/>
                </a:cubicBezTo>
                <a:lnTo>
                  <a:pt x="2825951" y="939225"/>
                </a:lnTo>
                <a:lnTo>
                  <a:pt x="2788713" y="964050"/>
                </a:lnTo>
                <a:cubicBezTo>
                  <a:pt x="2784575" y="966809"/>
                  <a:pt x="2781018" y="970754"/>
                  <a:pt x="2776300" y="972326"/>
                </a:cubicBezTo>
                <a:lnTo>
                  <a:pt x="2763888" y="976463"/>
                </a:lnTo>
                <a:cubicBezTo>
                  <a:pt x="2755613" y="981980"/>
                  <a:pt x="2748497" y="989868"/>
                  <a:pt x="2739062" y="993013"/>
                </a:cubicBezTo>
                <a:lnTo>
                  <a:pt x="2714237" y="1001288"/>
                </a:lnTo>
                <a:cubicBezTo>
                  <a:pt x="2690172" y="1025356"/>
                  <a:pt x="2724854" y="991752"/>
                  <a:pt x="2693549" y="1017839"/>
                </a:cubicBezTo>
                <a:cubicBezTo>
                  <a:pt x="2689054" y="1021585"/>
                  <a:pt x="2685632" y="1026505"/>
                  <a:pt x="2681137" y="1030251"/>
                </a:cubicBezTo>
                <a:cubicBezTo>
                  <a:pt x="2677317" y="1033434"/>
                  <a:pt x="2672607" y="1035419"/>
                  <a:pt x="2668724" y="1038526"/>
                </a:cubicBezTo>
                <a:cubicBezTo>
                  <a:pt x="2665678" y="1040963"/>
                  <a:pt x="2663570" y="1044461"/>
                  <a:pt x="2660449" y="1046802"/>
                </a:cubicBezTo>
                <a:cubicBezTo>
                  <a:pt x="2652493" y="1052769"/>
                  <a:pt x="2643898" y="1057835"/>
                  <a:pt x="2635623" y="1063352"/>
                </a:cubicBezTo>
                <a:lnTo>
                  <a:pt x="2610798" y="1079902"/>
                </a:lnTo>
                <a:lnTo>
                  <a:pt x="2598385" y="1088177"/>
                </a:lnTo>
                <a:cubicBezTo>
                  <a:pt x="2576320" y="1121275"/>
                  <a:pt x="2605278" y="1081285"/>
                  <a:pt x="2577698" y="1108865"/>
                </a:cubicBezTo>
                <a:cubicBezTo>
                  <a:pt x="2555154" y="1131409"/>
                  <a:pt x="2576579" y="1121650"/>
                  <a:pt x="2552872" y="1129553"/>
                </a:cubicBezTo>
                <a:cubicBezTo>
                  <a:pt x="2550114" y="1133690"/>
                  <a:pt x="2548814" y="1139330"/>
                  <a:pt x="2544597" y="1141965"/>
                </a:cubicBezTo>
                <a:cubicBezTo>
                  <a:pt x="2537200" y="1146588"/>
                  <a:pt x="2528047" y="1147482"/>
                  <a:pt x="2519772" y="1150240"/>
                </a:cubicBezTo>
                <a:lnTo>
                  <a:pt x="2507359" y="1154378"/>
                </a:lnTo>
                <a:cubicBezTo>
                  <a:pt x="2503222" y="1155757"/>
                  <a:pt x="2498576" y="1156097"/>
                  <a:pt x="2494947" y="1158516"/>
                </a:cubicBezTo>
                <a:cubicBezTo>
                  <a:pt x="2478905" y="1169210"/>
                  <a:pt x="2487252" y="1165219"/>
                  <a:pt x="2470121" y="1170928"/>
                </a:cubicBezTo>
                <a:cubicBezTo>
                  <a:pt x="2445917" y="1195132"/>
                  <a:pt x="2457547" y="1186206"/>
                  <a:pt x="2437021" y="1199891"/>
                </a:cubicBezTo>
                <a:cubicBezTo>
                  <a:pt x="2435642" y="1204029"/>
                  <a:pt x="2435608" y="1208898"/>
                  <a:pt x="2432883" y="1212304"/>
                </a:cubicBezTo>
                <a:cubicBezTo>
                  <a:pt x="2429777" y="1216187"/>
                  <a:pt x="2424354" y="1217473"/>
                  <a:pt x="2420471" y="1220579"/>
                </a:cubicBezTo>
                <a:cubicBezTo>
                  <a:pt x="2417425" y="1223016"/>
                  <a:pt x="2415241" y="1226417"/>
                  <a:pt x="2412195" y="1228854"/>
                </a:cubicBezTo>
                <a:cubicBezTo>
                  <a:pt x="2408312" y="1231960"/>
                  <a:pt x="2403603" y="1233946"/>
                  <a:pt x="2399783" y="1237129"/>
                </a:cubicBezTo>
                <a:cubicBezTo>
                  <a:pt x="2395288" y="1240875"/>
                  <a:pt x="2391865" y="1245796"/>
                  <a:pt x="2387370" y="1249542"/>
                </a:cubicBezTo>
                <a:cubicBezTo>
                  <a:pt x="2383550" y="1252725"/>
                  <a:pt x="2379004" y="1254927"/>
                  <a:pt x="2374957" y="1257817"/>
                </a:cubicBezTo>
                <a:cubicBezTo>
                  <a:pt x="2353038" y="1273473"/>
                  <a:pt x="2366138" y="1267653"/>
                  <a:pt x="2345995" y="1274367"/>
                </a:cubicBezTo>
                <a:cubicBezTo>
                  <a:pt x="2327428" y="1292932"/>
                  <a:pt x="2349477" y="1273352"/>
                  <a:pt x="2325307" y="1286780"/>
                </a:cubicBezTo>
                <a:cubicBezTo>
                  <a:pt x="2316613" y="1291610"/>
                  <a:pt x="2308756" y="1297813"/>
                  <a:pt x="2300481" y="1303330"/>
                </a:cubicBezTo>
                <a:cubicBezTo>
                  <a:pt x="2296344" y="1306088"/>
                  <a:pt x="2292786" y="1310032"/>
                  <a:pt x="2288069" y="1311605"/>
                </a:cubicBezTo>
                <a:cubicBezTo>
                  <a:pt x="2265311" y="1319192"/>
                  <a:pt x="2285702" y="1311185"/>
                  <a:pt x="2263243" y="1324018"/>
                </a:cubicBezTo>
                <a:cubicBezTo>
                  <a:pt x="2248927" y="1332198"/>
                  <a:pt x="2248206" y="1331789"/>
                  <a:pt x="2234280" y="1336431"/>
                </a:cubicBezTo>
                <a:cubicBezTo>
                  <a:pt x="2230143" y="1340568"/>
                  <a:pt x="2226363" y="1345097"/>
                  <a:pt x="2221868" y="1348843"/>
                </a:cubicBezTo>
                <a:cubicBezTo>
                  <a:pt x="2218048" y="1352026"/>
                  <a:pt x="2212971" y="1353602"/>
                  <a:pt x="2209455" y="1357118"/>
                </a:cubicBezTo>
                <a:cubicBezTo>
                  <a:pt x="2174585" y="1391988"/>
                  <a:pt x="2223957" y="1348300"/>
                  <a:pt x="2197042" y="1381944"/>
                </a:cubicBezTo>
                <a:cubicBezTo>
                  <a:pt x="2191208" y="1389237"/>
                  <a:pt x="2180395" y="1391630"/>
                  <a:pt x="2172217" y="1394356"/>
                </a:cubicBezTo>
                <a:cubicBezTo>
                  <a:pt x="2143763" y="1413326"/>
                  <a:pt x="2156827" y="1407762"/>
                  <a:pt x="2134979" y="1415044"/>
                </a:cubicBezTo>
                <a:cubicBezTo>
                  <a:pt x="2106525" y="1434013"/>
                  <a:pt x="2119589" y="1428449"/>
                  <a:pt x="2097741" y="1435732"/>
                </a:cubicBezTo>
                <a:cubicBezTo>
                  <a:pt x="2093603" y="1439870"/>
                  <a:pt x="2090443" y="1445303"/>
                  <a:pt x="2085328" y="1448145"/>
                </a:cubicBezTo>
                <a:cubicBezTo>
                  <a:pt x="2055039" y="1464972"/>
                  <a:pt x="2063233" y="1445416"/>
                  <a:pt x="2035678" y="1472970"/>
                </a:cubicBezTo>
                <a:cubicBezTo>
                  <a:pt x="2007336" y="1501311"/>
                  <a:pt x="2020589" y="1491303"/>
                  <a:pt x="1998440" y="1506070"/>
                </a:cubicBezTo>
                <a:cubicBezTo>
                  <a:pt x="1995682" y="1510208"/>
                  <a:pt x="1993681" y="1514967"/>
                  <a:pt x="1990165" y="1518483"/>
                </a:cubicBezTo>
                <a:cubicBezTo>
                  <a:pt x="1978308" y="1530340"/>
                  <a:pt x="1978799" y="1524166"/>
                  <a:pt x="1965339" y="1530896"/>
                </a:cubicBezTo>
                <a:cubicBezTo>
                  <a:pt x="1933264" y="1546934"/>
                  <a:pt x="1971708" y="1532912"/>
                  <a:pt x="1940514" y="1543308"/>
                </a:cubicBezTo>
                <a:cubicBezTo>
                  <a:pt x="1936376" y="1546066"/>
                  <a:pt x="1931984" y="1548476"/>
                  <a:pt x="1928101" y="1551583"/>
                </a:cubicBezTo>
                <a:cubicBezTo>
                  <a:pt x="1925055" y="1554020"/>
                  <a:pt x="1923171" y="1557852"/>
                  <a:pt x="1919826" y="1559859"/>
                </a:cubicBezTo>
                <a:cubicBezTo>
                  <a:pt x="1916086" y="1562103"/>
                  <a:pt x="1911551" y="1562617"/>
                  <a:pt x="1907414" y="1563996"/>
                </a:cubicBezTo>
                <a:cubicBezTo>
                  <a:pt x="1888847" y="1582561"/>
                  <a:pt x="1910896" y="1562981"/>
                  <a:pt x="1886726" y="1576409"/>
                </a:cubicBezTo>
                <a:cubicBezTo>
                  <a:pt x="1878032" y="1581239"/>
                  <a:pt x="1870175" y="1587442"/>
                  <a:pt x="1861900" y="1592959"/>
                </a:cubicBezTo>
                <a:cubicBezTo>
                  <a:pt x="1821573" y="1619843"/>
                  <a:pt x="1884222" y="1577747"/>
                  <a:pt x="1832937" y="1613647"/>
                </a:cubicBezTo>
                <a:cubicBezTo>
                  <a:pt x="1824789" y="1619350"/>
                  <a:pt x="1817547" y="1627052"/>
                  <a:pt x="1808112" y="1630197"/>
                </a:cubicBezTo>
                <a:cubicBezTo>
                  <a:pt x="1803974" y="1631576"/>
                  <a:pt x="1799512" y="1632217"/>
                  <a:pt x="1795699" y="1634335"/>
                </a:cubicBezTo>
                <a:cubicBezTo>
                  <a:pt x="1787005" y="1639165"/>
                  <a:pt x="1779149" y="1645368"/>
                  <a:pt x="1770874" y="1650885"/>
                </a:cubicBezTo>
                <a:cubicBezTo>
                  <a:pt x="1766736" y="1653643"/>
                  <a:pt x="1763179" y="1657588"/>
                  <a:pt x="1758461" y="1659160"/>
                </a:cubicBezTo>
                <a:lnTo>
                  <a:pt x="1746049" y="1663297"/>
                </a:lnTo>
                <a:cubicBezTo>
                  <a:pt x="1741911" y="1666056"/>
                  <a:pt x="1738084" y="1669349"/>
                  <a:pt x="1733636" y="1671573"/>
                </a:cubicBezTo>
                <a:cubicBezTo>
                  <a:pt x="1729735" y="1673523"/>
                  <a:pt x="1725036" y="1673592"/>
                  <a:pt x="1721223" y="1675710"/>
                </a:cubicBezTo>
                <a:cubicBezTo>
                  <a:pt x="1683583" y="1696620"/>
                  <a:pt x="1708106" y="1684572"/>
                  <a:pt x="1683985" y="1704673"/>
                </a:cubicBezTo>
                <a:cubicBezTo>
                  <a:pt x="1666201" y="1719493"/>
                  <a:pt x="1677819" y="1707756"/>
                  <a:pt x="1659160" y="1717086"/>
                </a:cubicBezTo>
                <a:cubicBezTo>
                  <a:pt x="1654712" y="1719310"/>
                  <a:pt x="1651291" y="1723341"/>
                  <a:pt x="1646747" y="1725361"/>
                </a:cubicBezTo>
                <a:cubicBezTo>
                  <a:pt x="1638776" y="1728904"/>
                  <a:pt x="1630197" y="1730878"/>
                  <a:pt x="1621922" y="1733636"/>
                </a:cubicBezTo>
                <a:lnTo>
                  <a:pt x="1609509" y="1737773"/>
                </a:lnTo>
                <a:cubicBezTo>
                  <a:pt x="1581055" y="1756743"/>
                  <a:pt x="1594119" y="1751179"/>
                  <a:pt x="1572271" y="1758461"/>
                </a:cubicBezTo>
                <a:cubicBezTo>
                  <a:pt x="1543817" y="1777431"/>
                  <a:pt x="1556881" y="1771867"/>
                  <a:pt x="1535033" y="1779149"/>
                </a:cubicBezTo>
                <a:cubicBezTo>
                  <a:pt x="1532275" y="1783287"/>
                  <a:pt x="1530500" y="1788287"/>
                  <a:pt x="1526758" y="1791562"/>
                </a:cubicBezTo>
                <a:cubicBezTo>
                  <a:pt x="1491972" y="1822000"/>
                  <a:pt x="1514145" y="1799937"/>
                  <a:pt x="1489520" y="1812250"/>
                </a:cubicBezTo>
                <a:cubicBezTo>
                  <a:pt x="1462449" y="1825786"/>
                  <a:pt x="1492146" y="1814637"/>
                  <a:pt x="1464695" y="1832937"/>
                </a:cubicBezTo>
                <a:cubicBezTo>
                  <a:pt x="1461066" y="1835356"/>
                  <a:pt x="1456095" y="1834957"/>
                  <a:pt x="1452282" y="1837075"/>
                </a:cubicBezTo>
                <a:cubicBezTo>
                  <a:pt x="1443588" y="1841905"/>
                  <a:pt x="1436691" y="1849931"/>
                  <a:pt x="1427457" y="1853625"/>
                </a:cubicBezTo>
                <a:cubicBezTo>
                  <a:pt x="1402720" y="1863520"/>
                  <a:pt x="1413815" y="1859551"/>
                  <a:pt x="1394357" y="1866038"/>
                </a:cubicBezTo>
                <a:cubicBezTo>
                  <a:pt x="1375787" y="1884606"/>
                  <a:pt x="1397842" y="1865020"/>
                  <a:pt x="1373669" y="1878450"/>
                </a:cubicBezTo>
                <a:cubicBezTo>
                  <a:pt x="1330988" y="1902162"/>
                  <a:pt x="1364516" y="1889777"/>
                  <a:pt x="1336431" y="1899138"/>
                </a:cubicBezTo>
                <a:cubicBezTo>
                  <a:pt x="1304574" y="1930995"/>
                  <a:pt x="1321342" y="1917473"/>
                  <a:pt x="1286780" y="1940514"/>
                </a:cubicBezTo>
                <a:cubicBezTo>
                  <a:pt x="1282642" y="1943272"/>
                  <a:pt x="1279085" y="1947216"/>
                  <a:pt x="1274367" y="1948789"/>
                </a:cubicBezTo>
                <a:lnTo>
                  <a:pt x="1249542" y="1957064"/>
                </a:lnTo>
                <a:cubicBezTo>
                  <a:pt x="1244471" y="1961121"/>
                  <a:pt x="1225222" y="1977499"/>
                  <a:pt x="1216442" y="1981889"/>
                </a:cubicBezTo>
                <a:cubicBezTo>
                  <a:pt x="1212541" y="1983840"/>
                  <a:pt x="1207842" y="1983909"/>
                  <a:pt x="1204029" y="1986027"/>
                </a:cubicBezTo>
                <a:cubicBezTo>
                  <a:pt x="1195335" y="1990857"/>
                  <a:pt x="1188639" y="1999432"/>
                  <a:pt x="1179204" y="2002577"/>
                </a:cubicBezTo>
                <a:cubicBezTo>
                  <a:pt x="1148000" y="2012979"/>
                  <a:pt x="1186466" y="1998947"/>
                  <a:pt x="1154378" y="2014990"/>
                </a:cubicBezTo>
                <a:cubicBezTo>
                  <a:pt x="1150477" y="2016940"/>
                  <a:pt x="1146103" y="2017748"/>
                  <a:pt x="1141966" y="2019127"/>
                </a:cubicBezTo>
                <a:cubicBezTo>
                  <a:pt x="1137828" y="2021885"/>
                  <a:pt x="1134001" y="2025178"/>
                  <a:pt x="1129553" y="2027402"/>
                </a:cubicBezTo>
                <a:cubicBezTo>
                  <a:pt x="1125652" y="2029353"/>
                  <a:pt x="1120927" y="2029376"/>
                  <a:pt x="1117140" y="2031540"/>
                </a:cubicBezTo>
                <a:cubicBezTo>
                  <a:pt x="1082076" y="2051577"/>
                  <a:pt x="1116635" y="2038606"/>
                  <a:pt x="1088177" y="2048090"/>
                </a:cubicBezTo>
                <a:cubicBezTo>
                  <a:pt x="1084040" y="2052228"/>
                  <a:pt x="1080260" y="2056757"/>
                  <a:pt x="1075765" y="2060503"/>
                </a:cubicBezTo>
                <a:cubicBezTo>
                  <a:pt x="1061735" y="2072195"/>
                  <a:pt x="1066304" y="2066331"/>
                  <a:pt x="1050939" y="2072916"/>
                </a:cubicBezTo>
                <a:cubicBezTo>
                  <a:pt x="1020652" y="2085897"/>
                  <a:pt x="1048349" y="2077701"/>
                  <a:pt x="1017839" y="2085328"/>
                </a:cubicBezTo>
                <a:cubicBezTo>
                  <a:pt x="989385" y="2104297"/>
                  <a:pt x="1002449" y="2098733"/>
                  <a:pt x="980601" y="2106016"/>
                </a:cubicBezTo>
                <a:cubicBezTo>
                  <a:pt x="949038" y="2137579"/>
                  <a:pt x="985713" y="2104605"/>
                  <a:pt x="955776" y="2122566"/>
                </a:cubicBezTo>
                <a:cubicBezTo>
                  <a:pt x="931272" y="2137267"/>
                  <a:pt x="974187" y="2130221"/>
                  <a:pt x="922675" y="2147392"/>
                </a:cubicBezTo>
                <a:lnTo>
                  <a:pt x="897850" y="2155667"/>
                </a:lnTo>
                <a:lnTo>
                  <a:pt x="885437" y="2159804"/>
                </a:lnTo>
                <a:cubicBezTo>
                  <a:pt x="881299" y="2162562"/>
                  <a:pt x="877568" y="2166059"/>
                  <a:pt x="873024" y="2168079"/>
                </a:cubicBezTo>
                <a:cubicBezTo>
                  <a:pt x="865053" y="2171622"/>
                  <a:pt x="856474" y="2173596"/>
                  <a:pt x="848199" y="2176354"/>
                </a:cubicBezTo>
                <a:lnTo>
                  <a:pt x="835786" y="2180492"/>
                </a:lnTo>
                <a:lnTo>
                  <a:pt x="823374" y="2184630"/>
                </a:lnTo>
                <a:lnTo>
                  <a:pt x="810961" y="2188767"/>
                </a:lnTo>
                <a:cubicBezTo>
                  <a:pt x="806823" y="2191525"/>
                  <a:pt x="802996" y="2194818"/>
                  <a:pt x="798548" y="2197042"/>
                </a:cubicBezTo>
                <a:cubicBezTo>
                  <a:pt x="794647" y="2198992"/>
                  <a:pt x="789948" y="2199062"/>
                  <a:pt x="786136" y="2201180"/>
                </a:cubicBezTo>
                <a:cubicBezTo>
                  <a:pt x="777442" y="2206010"/>
                  <a:pt x="769585" y="2212213"/>
                  <a:pt x="761310" y="2217730"/>
                </a:cubicBezTo>
                <a:lnTo>
                  <a:pt x="736485" y="2234280"/>
                </a:lnTo>
                <a:cubicBezTo>
                  <a:pt x="732347" y="2237038"/>
                  <a:pt x="728790" y="2240982"/>
                  <a:pt x="724072" y="2242555"/>
                </a:cubicBezTo>
                <a:lnTo>
                  <a:pt x="686834" y="2254968"/>
                </a:lnTo>
                <a:cubicBezTo>
                  <a:pt x="682697" y="2256347"/>
                  <a:pt x="678051" y="2256687"/>
                  <a:pt x="674422" y="2259106"/>
                </a:cubicBezTo>
                <a:cubicBezTo>
                  <a:pt x="658380" y="2269800"/>
                  <a:pt x="666727" y="2265809"/>
                  <a:pt x="649596" y="2271518"/>
                </a:cubicBezTo>
                <a:cubicBezTo>
                  <a:pt x="614031" y="2295229"/>
                  <a:pt x="659026" y="2266803"/>
                  <a:pt x="624771" y="2283931"/>
                </a:cubicBezTo>
                <a:cubicBezTo>
                  <a:pt x="620323" y="2286155"/>
                  <a:pt x="616806" y="2289982"/>
                  <a:pt x="612358" y="2292206"/>
                </a:cubicBezTo>
                <a:cubicBezTo>
                  <a:pt x="608457" y="2294156"/>
                  <a:pt x="603758" y="2294226"/>
                  <a:pt x="599946" y="2296344"/>
                </a:cubicBezTo>
                <a:cubicBezTo>
                  <a:pt x="591252" y="2301174"/>
                  <a:pt x="584555" y="2309749"/>
                  <a:pt x="575120" y="2312894"/>
                </a:cubicBezTo>
                <a:lnTo>
                  <a:pt x="550295" y="2321169"/>
                </a:lnTo>
                <a:cubicBezTo>
                  <a:pt x="546157" y="2322548"/>
                  <a:pt x="542113" y="2324249"/>
                  <a:pt x="537882" y="2325307"/>
                </a:cubicBezTo>
                <a:cubicBezTo>
                  <a:pt x="512872" y="2331559"/>
                  <a:pt x="526723" y="2327647"/>
                  <a:pt x="496507" y="2337719"/>
                </a:cubicBezTo>
                <a:lnTo>
                  <a:pt x="484094" y="2341857"/>
                </a:lnTo>
                <a:cubicBezTo>
                  <a:pt x="444489" y="2381459"/>
                  <a:pt x="495201" y="2334451"/>
                  <a:pt x="459269" y="2358407"/>
                </a:cubicBezTo>
                <a:cubicBezTo>
                  <a:pt x="428281" y="2379067"/>
                  <a:pt x="463953" y="2365122"/>
                  <a:pt x="434443" y="2374957"/>
                </a:cubicBezTo>
                <a:cubicBezTo>
                  <a:pt x="398878" y="2398668"/>
                  <a:pt x="443873" y="2370242"/>
                  <a:pt x="409618" y="2387370"/>
                </a:cubicBezTo>
                <a:cubicBezTo>
                  <a:pt x="377532" y="2403413"/>
                  <a:pt x="415994" y="2389381"/>
                  <a:pt x="384793" y="2399783"/>
                </a:cubicBezTo>
                <a:cubicBezTo>
                  <a:pt x="369503" y="2422716"/>
                  <a:pt x="385266" y="2404577"/>
                  <a:pt x="364105" y="2416333"/>
                </a:cubicBezTo>
                <a:cubicBezTo>
                  <a:pt x="315977" y="2443071"/>
                  <a:pt x="362788" y="2425046"/>
                  <a:pt x="314454" y="2441158"/>
                </a:cubicBezTo>
                <a:lnTo>
                  <a:pt x="302042" y="2445296"/>
                </a:lnTo>
                <a:lnTo>
                  <a:pt x="289629" y="2449433"/>
                </a:lnTo>
                <a:cubicBezTo>
                  <a:pt x="281354" y="2454950"/>
                  <a:pt x="271836" y="2458951"/>
                  <a:pt x="264804" y="2465983"/>
                </a:cubicBezTo>
                <a:cubicBezTo>
                  <a:pt x="262045" y="2468742"/>
                  <a:pt x="260017" y="2472514"/>
                  <a:pt x="256528" y="2474259"/>
                </a:cubicBezTo>
                <a:cubicBezTo>
                  <a:pt x="248726" y="2478160"/>
                  <a:pt x="239978" y="2479776"/>
                  <a:pt x="231703" y="2482534"/>
                </a:cubicBezTo>
                <a:lnTo>
                  <a:pt x="219290" y="2486671"/>
                </a:lnTo>
                <a:lnTo>
                  <a:pt x="206878" y="2490809"/>
                </a:lnTo>
                <a:cubicBezTo>
                  <a:pt x="204120" y="2486671"/>
                  <a:pt x="202820" y="2481032"/>
                  <a:pt x="198603" y="2478396"/>
                </a:cubicBezTo>
                <a:cubicBezTo>
                  <a:pt x="191206" y="2473773"/>
                  <a:pt x="182052" y="2472880"/>
                  <a:pt x="173777" y="2470121"/>
                </a:cubicBezTo>
                <a:lnTo>
                  <a:pt x="136539" y="2457708"/>
                </a:lnTo>
                <a:lnTo>
                  <a:pt x="111714" y="2449433"/>
                </a:lnTo>
                <a:lnTo>
                  <a:pt x="99301" y="2445296"/>
                </a:lnTo>
                <a:cubicBezTo>
                  <a:pt x="82821" y="2420575"/>
                  <a:pt x="100818" y="2442068"/>
                  <a:pt x="78614" y="2428745"/>
                </a:cubicBezTo>
                <a:cubicBezTo>
                  <a:pt x="50222" y="2411710"/>
                  <a:pt x="93079" y="2428050"/>
                  <a:pt x="57926" y="2416333"/>
                </a:cubicBezTo>
                <a:cubicBezTo>
                  <a:pt x="53788" y="2413575"/>
                  <a:pt x="49333" y="2411241"/>
                  <a:pt x="45513" y="2408058"/>
                </a:cubicBezTo>
                <a:cubicBezTo>
                  <a:pt x="41018" y="2404312"/>
                  <a:pt x="37969" y="2398891"/>
                  <a:pt x="33100" y="2395645"/>
                </a:cubicBezTo>
                <a:cubicBezTo>
                  <a:pt x="29471" y="2393226"/>
                  <a:pt x="24825" y="2392886"/>
                  <a:pt x="20688" y="2391507"/>
                </a:cubicBezTo>
                <a:cubicBezTo>
                  <a:pt x="17930" y="2387370"/>
                  <a:pt x="15519" y="2382978"/>
                  <a:pt x="12413" y="2379095"/>
                </a:cubicBezTo>
                <a:cubicBezTo>
                  <a:pt x="9976" y="2376049"/>
                  <a:pt x="2069" y="2365303"/>
                  <a:pt x="0" y="2362545"/>
                </a:cubicBezTo>
                <a:close/>
              </a:path>
            </a:pathLst>
          </a:custGeom>
          <a:solidFill>
            <a:srgbClr val="92D050">
              <a:alpha val="44000"/>
            </a:srgbClr>
          </a:solidFill>
          <a:ln w="9525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7593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915D3-2298-8549-B1F4-3EC6235C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Chosen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998D9-4C0A-EB4F-BCE9-E1CB6C90B6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41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2FCC3AB-D179-F944-B78F-A4B4599A04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8577967"/>
                  </p:ext>
                </p:extLst>
              </p:nvPr>
            </p:nvGraphicFramePr>
            <p:xfrm>
              <a:off x="2647436" y="1524000"/>
              <a:ext cx="3849128" cy="19050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22630">
                      <a:extLst>
                        <a:ext uri="{9D8B030D-6E8A-4147-A177-3AD203B41FA5}">
                          <a16:colId xmlns:a16="http://schemas.microsoft.com/office/drawing/2014/main" val="2115146737"/>
                        </a:ext>
                      </a:extLst>
                    </a:gridCol>
                    <a:gridCol w="392205">
                      <a:extLst>
                        <a:ext uri="{9D8B030D-6E8A-4147-A177-3AD203B41FA5}">
                          <a16:colId xmlns:a16="http://schemas.microsoft.com/office/drawing/2014/main" val="286052652"/>
                        </a:ext>
                      </a:extLst>
                    </a:gridCol>
                    <a:gridCol w="1434293">
                      <a:extLst>
                        <a:ext uri="{9D8B030D-6E8A-4147-A177-3AD203B41FA5}">
                          <a16:colId xmlns:a16="http://schemas.microsoft.com/office/drawing/2014/main" val="1666562375"/>
                        </a:ext>
                      </a:extLst>
                    </a:gridCol>
                  </a:tblGrid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Flow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baseline="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4598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900" dirty="0"/>
                            <a:t>Stage loading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5613299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Casing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57.7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76660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Fan speed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1900" b="0" i="0" baseline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7500 RPM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82395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Diffusion factor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baseline="0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1.26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73602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2FCC3AB-D179-F944-B78F-A4B4599A04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8577967"/>
                  </p:ext>
                </p:extLst>
              </p:nvPr>
            </p:nvGraphicFramePr>
            <p:xfrm>
              <a:off x="2647436" y="1524000"/>
              <a:ext cx="3849128" cy="19050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22630">
                      <a:extLst>
                        <a:ext uri="{9D8B030D-6E8A-4147-A177-3AD203B41FA5}">
                          <a16:colId xmlns:a16="http://schemas.microsoft.com/office/drawing/2014/main" val="2115146737"/>
                        </a:ext>
                      </a:extLst>
                    </a:gridCol>
                    <a:gridCol w="392205">
                      <a:extLst>
                        <a:ext uri="{9D8B030D-6E8A-4147-A177-3AD203B41FA5}">
                          <a16:colId xmlns:a16="http://schemas.microsoft.com/office/drawing/2014/main" val="286052652"/>
                        </a:ext>
                      </a:extLst>
                    </a:gridCol>
                    <a:gridCol w="1434293">
                      <a:extLst>
                        <a:ext uri="{9D8B030D-6E8A-4147-A177-3AD203B41FA5}">
                          <a16:colId xmlns:a16="http://schemas.microsoft.com/office/drawing/2014/main" val="1666562375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Flow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10000" r="-364516" b="-4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4598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900" dirty="0"/>
                            <a:t>Stage loading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110000" r="-364516" b="-3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5613299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Casing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210000" r="-364516" b="-2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57.7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76660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Fan speed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310000" r="-364516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7500 RPM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82395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Diffusion factor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410000" r="-364516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1.26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73602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 descr="A close up of a fan&#10;&#10;Description automatically generated">
            <a:extLst>
              <a:ext uri="{FF2B5EF4-FFF2-40B4-BE49-F238E27FC236}">
                <a16:creationId xmlns:a16="http://schemas.microsoft.com/office/drawing/2014/main" id="{1AE00C24-408C-C14A-986F-7E3DC407DEF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0" r="22205" b="7221"/>
          <a:stretch/>
        </p:blipFill>
        <p:spPr>
          <a:xfrm>
            <a:off x="6310902" y="3963708"/>
            <a:ext cx="2448923" cy="2130976"/>
          </a:xfrm>
          <a:prstGeom prst="rect">
            <a:avLst/>
          </a:prstGeom>
        </p:spPr>
      </p:pic>
      <p:pic>
        <p:nvPicPr>
          <p:cNvPr id="10" name="Picture 9" descr="A picture containing engine, sitting, plane, propeller&#10;&#10;Description automatically generated">
            <a:extLst>
              <a:ext uri="{FF2B5EF4-FFF2-40B4-BE49-F238E27FC236}">
                <a16:creationId xmlns:a16="http://schemas.microsoft.com/office/drawing/2014/main" id="{5D7F7251-0BAC-CE48-8DD0-E6CC093DDBB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5" t="11923" r="8257" b="3458"/>
          <a:stretch/>
        </p:blipFill>
        <p:spPr>
          <a:xfrm>
            <a:off x="661174" y="3963708"/>
            <a:ext cx="2517649" cy="2130979"/>
          </a:xfrm>
          <a:prstGeom prst="rect">
            <a:avLst/>
          </a:prstGeom>
        </p:spPr>
      </p:pic>
      <p:pic>
        <p:nvPicPr>
          <p:cNvPr id="7" name="Picture 6" descr="A picture containing sitting, cat, black, room&#10;&#10;Description automatically generated">
            <a:extLst>
              <a:ext uri="{FF2B5EF4-FFF2-40B4-BE49-F238E27FC236}">
                <a16:creationId xmlns:a16="http://schemas.microsoft.com/office/drawing/2014/main" id="{AE536D3E-18DF-6646-8DC5-81EB9DC53D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2000" contrast="-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019" t="5245" r="30113" b="1294"/>
          <a:stretch/>
        </p:blipFill>
        <p:spPr>
          <a:xfrm>
            <a:off x="3473929" y="3459773"/>
            <a:ext cx="2548638" cy="313885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09609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EB9B907-9FEA-174F-B000-F7B391145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</a:t>
            </a:r>
            <a:r>
              <a:rPr lang="en-US" u="sng" dirty="0"/>
              <a:t>Propeller</a:t>
            </a:r>
            <a:r>
              <a:rPr lang="en-US" dirty="0"/>
              <a:t> Data – The Baseline</a:t>
            </a:r>
          </a:p>
        </p:txBody>
      </p:sp>
      <p:pic>
        <p:nvPicPr>
          <p:cNvPr id="3" name="Content Placeholder 2" descr="A picture containing water, group, white, sitting&#10;&#10;Description automatically generated">
            <a:extLst>
              <a:ext uri="{FF2B5EF4-FFF2-40B4-BE49-F238E27FC236}">
                <a16:creationId xmlns:a16="http://schemas.microsoft.com/office/drawing/2014/main" id="{C97D0BA6-B9FF-C64E-93CB-C54E41C17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435" y="1766973"/>
            <a:ext cx="5238096" cy="209961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43937-C0F7-6E42-B2F3-D4FC537C60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A5104C-7157-4B7C-9F73-159016CA68E3}" type="slidenum">
              <a:rPr lang="en-GB" smtClean="0"/>
              <a:pPr>
                <a:defRPr/>
              </a:pPr>
              <a:t>42</a:t>
            </a:fld>
            <a:endParaRPr lang="en-GB"/>
          </a:p>
        </p:txBody>
      </p:sp>
      <p:pic>
        <p:nvPicPr>
          <p:cNvPr id="6" name="Picture 5" descr="A picture containing looking, sitting, yellow, light&#10;&#10;Description automatically generated">
            <a:extLst>
              <a:ext uri="{FF2B5EF4-FFF2-40B4-BE49-F238E27FC236}">
                <a16:creationId xmlns:a16="http://schemas.microsoft.com/office/drawing/2014/main" id="{3932A164-4B9E-9F4F-9FF0-9E131811A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436" y="4038207"/>
            <a:ext cx="5238095" cy="2241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C6B36C-A566-134B-A3C8-FE564B8B8CA0}"/>
              </a:ext>
            </a:extLst>
          </p:cNvPr>
          <p:cNvSpPr txBox="1"/>
          <p:nvPr/>
        </p:nvSpPr>
        <p:spPr>
          <a:xfrm>
            <a:off x="636104" y="2632114"/>
            <a:ext cx="2358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Power vs Thrust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BA12DE-3901-514B-85D6-FB72DFEEDB0F}"/>
                  </a:ext>
                </a:extLst>
              </p:cNvPr>
              <p:cNvSpPr txBox="1"/>
              <p:nvPr/>
            </p:nvSpPr>
            <p:spPr>
              <a:xfrm>
                <a:off x="636104" y="4959366"/>
                <a:ext cx="2358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b="1" dirty="0" err="1"/>
                  <a:t>wrt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𝑹𝒆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BA12DE-3901-514B-85D6-FB72DFEED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04" y="4959366"/>
                <a:ext cx="2358887" cy="369332"/>
              </a:xfrm>
              <a:prstGeom prst="rect">
                <a:avLst/>
              </a:prstGeom>
              <a:blipFill>
                <a:blip r:embed="rId5"/>
                <a:stretch>
                  <a:fillRect l="-5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reeform 19">
            <a:extLst>
              <a:ext uri="{FF2B5EF4-FFF2-40B4-BE49-F238E27FC236}">
                <a16:creationId xmlns:a16="http://schemas.microsoft.com/office/drawing/2014/main" id="{938C81F5-0D35-9A45-AC37-500A654E23FF}"/>
              </a:ext>
            </a:extLst>
          </p:cNvPr>
          <p:cNvSpPr/>
          <p:nvPr/>
        </p:nvSpPr>
        <p:spPr bwMode="auto">
          <a:xfrm>
            <a:off x="4398264" y="2084832"/>
            <a:ext cx="3511296" cy="1234440"/>
          </a:xfrm>
          <a:custGeom>
            <a:avLst/>
            <a:gdLst>
              <a:gd name="connsiteX0" fmla="*/ 0 w 3511296"/>
              <a:gd name="connsiteY0" fmla="*/ 1234440 h 1234440"/>
              <a:gd name="connsiteX1" fmla="*/ 1755648 w 3511296"/>
              <a:gd name="connsiteY1" fmla="*/ 594360 h 1234440"/>
              <a:gd name="connsiteX2" fmla="*/ 3511296 w 3511296"/>
              <a:gd name="connsiteY2" fmla="*/ 0 h 123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11296" h="1234440">
                <a:moveTo>
                  <a:pt x="0" y="1234440"/>
                </a:moveTo>
                <a:lnTo>
                  <a:pt x="1755648" y="594360"/>
                </a:lnTo>
                <a:cubicBezTo>
                  <a:pt x="2340864" y="388620"/>
                  <a:pt x="2926080" y="194310"/>
                  <a:pt x="3511296" y="0"/>
                </a:cubicBezTo>
              </a:path>
            </a:pathLst>
          </a:custGeom>
          <a:noFill/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A22C2CC-542A-7643-9A3A-0A2375650816}"/>
              </a:ext>
            </a:extLst>
          </p:cNvPr>
          <p:cNvSpPr/>
          <p:nvPr/>
        </p:nvSpPr>
        <p:spPr bwMode="auto">
          <a:xfrm>
            <a:off x="4202322" y="5557854"/>
            <a:ext cx="63530" cy="6353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70CB27-6730-E54B-97F8-9031B02AF5D3}"/>
              </a:ext>
            </a:extLst>
          </p:cNvPr>
          <p:cNvSpPr/>
          <p:nvPr/>
        </p:nvSpPr>
        <p:spPr bwMode="auto">
          <a:xfrm>
            <a:off x="7428848" y="5557854"/>
            <a:ext cx="63530" cy="6353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D8E586F-27A4-D84F-821B-53126C9AF8CC}"/>
              </a:ext>
            </a:extLst>
          </p:cNvPr>
          <p:cNvSpPr/>
          <p:nvPr/>
        </p:nvSpPr>
        <p:spPr bwMode="auto">
          <a:xfrm>
            <a:off x="5827964" y="5576556"/>
            <a:ext cx="63530" cy="6353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1823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3D58E-0044-D74C-857C-93D864F47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75" y="202518"/>
            <a:ext cx="8375651" cy="423863"/>
          </a:xfrm>
        </p:spPr>
        <p:txBody>
          <a:bodyPr/>
          <a:lstStyle/>
          <a:p>
            <a:r>
              <a:rPr lang="en-GB" dirty="0"/>
              <a:t>Are ducted fans FEASIBLE in an e-VTOL application?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80289-E5CB-B147-8059-71DEF77A47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43</a:t>
            </a:fld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4B579C-9302-CB42-B935-CFCCE607C11F}"/>
              </a:ext>
            </a:extLst>
          </p:cNvPr>
          <p:cNvGrpSpPr/>
          <p:nvPr/>
        </p:nvGrpSpPr>
        <p:grpSpPr>
          <a:xfrm>
            <a:off x="3884906" y="3506943"/>
            <a:ext cx="5037947" cy="3034352"/>
            <a:chOff x="3434332" y="3297913"/>
            <a:chExt cx="5037947" cy="303435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C78B364-6376-D94C-B4A2-42C407B89833}"/>
                </a:ext>
              </a:extLst>
            </p:cNvPr>
            <p:cNvGrpSpPr/>
            <p:nvPr/>
          </p:nvGrpSpPr>
          <p:grpSpPr>
            <a:xfrm>
              <a:off x="3434332" y="3297913"/>
              <a:ext cx="5037947" cy="3034352"/>
              <a:chOff x="12393960" y="4947386"/>
              <a:chExt cx="7167850" cy="431719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CA50DC9-D4AF-354E-A469-1644846E20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93960" y="4947386"/>
                <a:ext cx="7041918" cy="4317192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4A9115-6113-634C-A184-57E47A140943}"/>
                  </a:ext>
                </a:extLst>
              </p:cNvPr>
              <p:cNvSpPr txBox="1"/>
              <p:nvPr/>
            </p:nvSpPr>
            <p:spPr bwMode="auto">
              <a:xfrm>
                <a:off x="16710404" y="7923649"/>
                <a:ext cx="2851406" cy="525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>
                <a:spAutoFit/>
              </a:bodyPr>
              <a:lstStyle/>
              <a:p>
                <a:pPr eaLnBrk="1" hangingPunct="1"/>
                <a:r>
                  <a:rPr lang="en-US" dirty="0">
                    <a:solidFill>
                      <a:srgbClr val="000000"/>
                    </a:solidFill>
                    <a:latin typeface="+mn-lt"/>
                    <a:cs typeface="Calibri" pitchFamily="34" charset="0"/>
                  </a:rPr>
                  <a:t>Vehicle Velocity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C8429FC-AE96-A840-8ABB-FF95A79E13E2}"/>
                </a:ext>
              </a:extLst>
            </p:cNvPr>
            <p:cNvGrpSpPr/>
            <p:nvPr/>
          </p:nvGrpSpPr>
          <p:grpSpPr>
            <a:xfrm>
              <a:off x="5703060" y="5305323"/>
              <a:ext cx="320400" cy="576720"/>
              <a:chOff x="5677660" y="5176580"/>
              <a:chExt cx="320400" cy="57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EDA5C3E2-DF8F-CE47-9000-37EFD0FA7B9D}"/>
                      </a:ext>
                    </a:extLst>
                  </p14:cNvPr>
                  <p14:cNvContentPartPr/>
                  <p14:nvPr/>
                </p14:nvContentPartPr>
                <p14:xfrm>
                  <a:off x="5878900" y="5176580"/>
                  <a:ext cx="116280" cy="6192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EDA5C3E2-DF8F-CE47-9000-37EFD0FA7B9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871340" y="5169020"/>
                    <a:ext cx="13140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0026517A-0E48-7D42-9621-6FEE08017701}"/>
                      </a:ext>
                    </a:extLst>
                  </p14:cNvPr>
                  <p14:cNvContentPartPr/>
                  <p14:nvPr/>
                </p14:nvContentPartPr>
                <p14:xfrm>
                  <a:off x="5927140" y="5268380"/>
                  <a:ext cx="70920" cy="10296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0026517A-0E48-7D42-9621-6FEE08017701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19580" y="5260820"/>
                    <a:ext cx="86040" cy="11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C894F63C-5926-5F43-94BF-8D91355EB0BC}"/>
                      </a:ext>
                    </a:extLst>
                  </p14:cNvPr>
                  <p14:cNvContentPartPr/>
                  <p14:nvPr/>
                </p14:nvContentPartPr>
                <p14:xfrm>
                  <a:off x="5778820" y="5318780"/>
                  <a:ext cx="73080" cy="11412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C894F63C-5926-5F43-94BF-8D91355EB0BC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71260" y="5311220"/>
                    <a:ext cx="8820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85DF9A65-45C0-114D-B138-C38514BD0621}"/>
                      </a:ext>
                    </a:extLst>
                  </p14:cNvPr>
                  <p14:cNvContentPartPr/>
                  <p14:nvPr/>
                </p14:nvContentPartPr>
                <p14:xfrm>
                  <a:off x="5944420" y="5346500"/>
                  <a:ext cx="42120" cy="14688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85DF9A65-45C0-114D-B138-C38514BD0621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936860" y="5338940"/>
                    <a:ext cx="5724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F2648873-74D5-5A4B-8A28-3CD46B994343}"/>
                      </a:ext>
                    </a:extLst>
                  </p14:cNvPr>
                  <p14:cNvContentPartPr/>
                  <p14:nvPr/>
                </p14:nvContentPartPr>
                <p14:xfrm>
                  <a:off x="5806540" y="5353700"/>
                  <a:ext cx="63000" cy="14076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F2648873-74D5-5A4B-8A28-3CD46B994343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798980" y="5346140"/>
                    <a:ext cx="7812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0B7CCC2A-E01D-E643-A74B-F79AA1AADDAC}"/>
                      </a:ext>
                    </a:extLst>
                  </p14:cNvPr>
                  <p14:cNvContentPartPr/>
                  <p14:nvPr/>
                </p14:nvContentPartPr>
                <p14:xfrm>
                  <a:off x="5791780" y="5485460"/>
                  <a:ext cx="131760" cy="14616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0B7CCC2A-E01D-E643-A74B-F79AA1AADDAC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784220" y="5477900"/>
                    <a:ext cx="14688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1C196870-0CD9-A84F-A396-BE9F52A78C63}"/>
                      </a:ext>
                    </a:extLst>
                  </p14:cNvPr>
                  <p14:cNvContentPartPr/>
                  <p14:nvPr/>
                </p14:nvContentPartPr>
                <p14:xfrm>
                  <a:off x="5677660" y="5521100"/>
                  <a:ext cx="60480" cy="9684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1C196870-0CD9-A84F-A396-BE9F52A78C63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670100" y="5513540"/>
                    <a:ext cx="7560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A6CEDDC4-A05A-5A41-8C7A-112AF5DC5EFF}"/>
                      </a:ext>
                    </a:extLst>
                  </p14:cNvPr>
                  <p14:cNvContentPartPr/>
                  <p14:nvPr/>
                </p14:nvContentPartPr>
                <p14:xfrm>
                  <a:off x="5736340" y="5523980"/>
                  <a:ext cx="28440" cy="14616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A6CEDDC4-A05A-5A41-8C7A-112AF5DC5EFF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728780" y="5516420"/>
                    <a:ext cx="43560" cy="16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6348F7D8-A0A8-7F4E-BC54-0168FC6BBDC8}"/>
                      </a:ext>
                    </a:extLst>
                  </p14:cNvPr>
                  <p14:cNvContentPartPr/>
                  <p14:nvPr/>
                </p14:nvContentPartPr>
                <p14:xfrm>
                  <a:off x="5744980" y="5616140"/>
                  <a:ext cx="88920" cy="13716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6348F7D8-A0A8-7F4E-BC54-0168FC6BBDC8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737420" y="5608580"/>
                    <a:ext cx="103680" cy="152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3CFB04E-1FD2-BC43-8DB6-B1A3DFD6984E}"/>
                </a:ext>
              </a:extLst>
            </p:cNvPr>
            <p:cNvGrpSpPr/>
            <p:nvPr/>
          </p:nvGrpSpPr>
          <p:grpSpPr>
            <a:xfrm rot="644692">
              <a:off x="5744099" y="4956691"/>
              <a:ext cx="320400" cy="576720"/>
              <a:chOff x="5677660" y="5176580"/>
              <a:chExt cx="320400" cy="57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1D4E8AC6-89C2-6D45-806A-8880C7684AFA}"/>
                      </a:ext>
                    </a:extLst>
                  </p14:cNvPr>
                  <p14:cNvContentPartPr/>
                  <p14:nvPr/>
                </p14:nvContentPartPr>
                <p14:xfrm>
                  <a:off x="5878900" y="5176580"/>
                  <a:ext cx="116280" cy="6192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1D4E8AC6-89C2-6D45-806A-8880C7684AFA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871340" y="5169020"/>
                    <a:ext cx="13140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10F0C6C4-88A1-2240-8A32-DA966773A9BD}"/>
                      </a:ext>
                    </a:extLst>
                  </p14:cNvPr>
                  <p14:cNvContentPartPr/>
                  <p14:nvPr/>
                </p14:nvContentPartPr>
                <p14:xfrm>
                  <a:off x="5927140" y="5268380"/>
                  <a:ext cx="70920" cy="1029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10F0C6C4-88A1-2240-8A32-DA966773A9BD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19580" y="5260820"/>
                    <a:ext cx="86040" cy="11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829C4972-365B-D046-BE5A-F8CB7D48D851}"/>
                      </a:ext>
                    </a:extLst>
                  </p14:cNvPr>
                  <p14:cNvContentPartPr/>
                  <p14:nvPr/>
                </p14:nvContentPartPr>
                <p14:xfrm>
                  <a:off x="5778820" y="5318780"/>
                  <a:ext cx="73080" cy="11412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829C4972-365B-D046-BE5A-F8CB7D48D85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71260" y="5311220"/>
                    <a:ext cx="8820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00E70A23-BD2E-AA4B-B998-E9AEDC48ADBA}"/>
                      </a:ext>
                    </a:extLst>
                  </p14:cNvPr>
                  <p14:cNvContentPartPr/>
                  <p14:nvPr/>
                </p14:nvContentPartPr>
                <p14:xfrm>
                  <a:off x="5944420" y="5346500"/>
                  <a:ext cx="42120" cy="14688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00E70A23-BD2E-AA4B-B998-E9AEDC48ADBA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936860" y="5338940"/>
                    <a:ext cx="5724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F23BC3AE-D2BA-AB4B-AEC3-CDD9C67FD276}"/>
                      </a:ext>
                    </a:extLst>
                  </p14:cNvPr>
                  <p14:cNvContentPartPr/>
                  <p14:nvPr/>
                </p14:nvContentPartPr>
                <p14:xfrm>
                  <a:off x="5806540" y="5353700"/>
                  <a:ext cx="63000" cy="14076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F23BC3AE-D2BA-AB4B-AEC3-CDD9C67FD276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798980" y="5346140"/>
                    <a:ext cx="7812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6F7B03F5-89D9-B346-AD7D-AFFCA26D7B6C}"/>
                      </a:ext>
                    </a:extLst>
                  </p14:cNvPr>
                  <p14:cNvContentPartPr/>
                  <p14:nvPr/>
                </p14:nvContentPartPr>
                <p14:xfrm>
                  <a:off x="5791780" y="5485460"/>
                  <a:ext cx="131760" cy="14616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6F7B03F5-89D9-B346-AD7D-AFFCA26D7B6C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784220" y="5477900"/>
                    <a:ext cx="14688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AAA492D0-3C3C-D641-A40E-BB344CB42407}"/>
                      </a:ext>
                    </a:extLst>
                  </p14:cNvPr>
                  <p14:cNvContentPartPr/>
                  <p14:nvPr/>
                </p14:nvContentPartPr>
                <p14:xfrm>
                  <a:off x="5677660" y="5521100"/>
                  <a:ext cx="60480" cy="9684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AAA492D0-3C3C-D641-A40E-BB344CB42407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670100" y="5513540"/>
                    <a:ext cx="7560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9021809F-95BF-BA43-B0B5-7AC3FB6E9BD7}"/>
                      </a:ext>
                    </a:extLst>
                  </p14:cNvPr>
                  <p14:cNvContentPartPr/>
                  <p14:nvPr/>
                </p14:nvContentPartPr>
                <p14:xfrm>
                  <a:off x="5736340" y="5523980"/>
                  <a:ext cx="28440" cy="14616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9021809F-95BF-BA43-B0B5-7AC3FB6E9BD7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728780" y="5516420"/>
                    <a:ext cx="43560" cy="16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39D09492-BC67-C947-AE91-1BB0ADDB99C9}"/>
                      </a:ext>
                    </a:extLst>
                  </p14:cNvPr>
                  <p14:cNvContentPartPr/>
                  <p14:nvPr/>
                </p14:nvContentPartPr>
                <p14:xfrm>
                  <a:off x="5744980" y="5616140"/>
                  <a:ext cx="88920" cy="13716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39D09492-BC67-C947-AE91-1BB0ADDB99C9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737420" y="5608580"/>
                    <a:ext cx="103680" cy="152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5D00D39-1E07-C043-902F-D431B50D07F1}"/>
                </a:ext>
              </a:extLst>
            </p:cNvPr>
            <p:cNvGrpSpPr/>
            <p:nvPr/>
          </p:nvGrpSpPr>
          <p:grpSpPr>
            <a:xfrm>
              <a:off x="5485291" y="5273283"/>
              <a:ext cx="320400" cy="576720"/>
              <a:chOff x="5677660" y="5176580"/>
              <a:chExt cx="320400" cy="57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BA8D63E9-D760-2449-955D-3A8301A763CD}"/>
                      </a:ext>
                    </a:extLst>
                  </p14:cNvPr>
                  <p14:cNvContentPartPr/>
                  <p14:nvPr/>
                </p14:nvContentPartPr>
                <p14:xfrm>
                  <a:off x="5878900" y="5176580"/>
                  <a:ext cx="116280" cy="6192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BA8D63E9-D760-2449-955D-3A8301A763C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871340" y="5169020"/>
                    <a:ext cx="13140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0215E683-856D-D74E-ACEB-F0778A3B1F5C}"/>
                      </a:ext>
                    </a:extLst>
                  </p14:cNvPr>
                  <p14:cNvContentPartPr/>
                  <p14:nvPr/>
                </p14:nvContentPartPr>
                <p14:xfrm>
                  <a:off x="5927140" y="5268380"/>
                  <a:ext cx="70920" cy="102960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0215E683-856D-D74E-ACEB-F0778A3B1F5C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19580" y="5260820"/>
                    <a:ext cx="86040" cy="11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9486B01C-2AD5-9D46-8224-B367AD558FEA}"/>
                      </a:ext>
                    </a:extLst>
                  </p14:cNvPr>
                  <p14:cNvContentPartPr/>
                  <p14:nvPr/>
                </p14:nvContentPartPr>
                <p14:xfrm>
                  <a:off x="5778820" y="5318780"/>
                  <a:ext cx="73080" cy="11412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9486B01C-2AD5-9D46-8224-B367AD558FE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71260" y="5311220"/>
                    <a:ext cx="8820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1835611C-9C9B-3B44-A30B-B852757B99D1}"/>
                      </a:ext>
                    </a:extLst>
                  </p14:cNvPr>
                  <p14:cNvContentPartPr/>
                  <p14:nvPr/>
                </p14:nvContentPartPr>
                <p14:xfrm>
                  <a:off x="5944420" y="5346500"/>
                  <a:ext cx="42120" cy="146880"/>
                </p14:xfrm>
              </p:contentPart>
            </mc:Choice>
            <mc:Fallback xmlns=""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1835611C-9C9B-3B44-A30B-B852757B99D1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936860" y="5338940"/>
                    <a:ext cx="5724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927D8B9D-6BAB-4D42-B665-D2EAC82EEDC9}"/>
                      </a:ext>
                    </a:extLst>
                  </p14:cNvPr>
                  <p14:cNvContentPartPr/>
                  <p14:nvPr/>
                </p14:nvContentPartPr>
                <p14:xfrm>
                  <a:off x="5806540" y="5353700"/>
                  <a:ext cx="63000" cy="14076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927D8B9D-6BAB-4D42-B665-D2EAC82EEDC9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798980" y="5346140"/>
                    <a:ext cx="7812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247887A1-8F27-034D-B753-690F670EBC78}"/>
                      </a:ext>
                    </a:extLst>
                  </p14:cNvPr>
                  <p14:cNvContentPartPr/>
                  <p14:nvPr/>
                </p14:nvContentPartPr>
                <p14:xfrm>
                  <a:off x="5791780" y="5485460"/>
                  <a:ext cx="131760" cy="14616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247887A1-8F27-034D-B753-690F670EBC78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784220" y="5477900"/>
                    <a:ext cx="14688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A9A3FEBB-8B57-5243-83D6-651FA0EB3132}"/>
                      </a:ext>
                    </a:extLst>
                  </p14:cNvPr>
                  <p14:cNvContentPartPr/>
                  <p14:nvPr/>
                </p14:nvContentPartPr>
                <p14:xfrm>
                  <a:off x="5677660" y="5521100"/>
                  <a:ext cx="60480" cy="9684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A9A3FEBB-8B57-5243-83D6-651FA0EB3132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670100" y="5513540"/>
                    <a:ext cx="7560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1EF054DB-794A-EA40-A9BA-B97CC3A68CD3}"/>
                      </a:ext>
                    </a:extLst>
                  </p14:cNvPr>
                  <p14:cNvContentPartPr/>
                  <p14:nvPr/>
                </p14:nvContentPartPr>
                <p14:xfrm>
                  <a:off x="5736340" y="5523980"/>
                  <a:ext cx="28440" cy="146160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1EF054DB-794A-EA40-A9BA-B97CC3A68CD3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728780" y="5516420"/>
                    <a:ext cx="43560" cy="16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49FFC1E4-ED89-2D4D-9A86-3D4E1CC6DC53}"/>
                      </a:ext>
                    </a:extLst>
                  </p14:cNvPr>
                  <p14:cNvContentPartPr/>
                  <p14:nvPr/>
                </p14:nvContentPartPr>
                <p14:xfrm>
                  <a:off x="5744980" y="5616140"/>
                  <a:ext cx="88920" cy="13716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49FFC1E4-ED89-2D4D-9A86-3D4E1CC6DC53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737420" y="5608580"/>
                    <a:ext cx="103680" cy="152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A7B71E5-5BAC-9D48-9778-842AC820FF0E}"/>
                </a:ext>
              </a:extLst>
            </p:cNvPr>
            <p:cNvGrpSpPr/>
            <p:nvPr/>
          </p:nvGrpSpPr>
          <p:grpSpPr>
            <a:xfrm>
              <a:off x="5665985" y="4580574"/>
              <a:ext cx="214252" cy="214252"/>
              <a:chOff x="3336327" y="4560989"/>
              <a:chExt cx="214252" cy="214252"/>
            </a:xfrm>
          </p:grpSpPr>
          <p:sp>
            <p:nvSpPr>
              <p:cNvPr id="66" name="Pie 65">
                <a:extLst>
                  <a:ext uri="{FF2B5EF4-FFF2-40B4-BE49-F238E27FC236}">
                    <a16:creationId xmlns:a16="http://schemas.microsoft.com/office/drawing/2014/main" id="{E72B85D5-8C23-CE46-BC68-F0751128BBF9}"/>
                  </a:ext>
                </a:extLst>
              </p:cNvPr>
              <p:cNvSpPr/>
              <p:nvPr/>
            </p:nvSpPr>
            <p:spPr bwMode="auto">
              <a:xfrm>
                <a:off x="3336493" y="4560989"/>
                <a:ext cx="214086" cy="214252"/>
              </a:xfrm>
              <a:prstGeom prst="pie">
                <a:avLst>
                  <a:gd name="adj1" fmla="val 108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  <p:sp>
            <p:nvSpPr>
              <p:cNvPr id="67" name="Pie 66">
                <a:extLst>
                  <a:ext uri="{FF2B5EF4-FFF2-40B4-BE49-F238E27FC236}">
                    <a16:creationId xmlns:a16="http://schemas.microsoft.com/office/drawing/2014/main" id="{AF5D2352-DBF3-9147-B3D6-A45111121170}"/>
                  </a:ext>
                </a:extLst>
              </p:cNvPr>
              <p:cNvSpPr/>
              <p:nvPr/>
            </p:nvSpPr>
            <p:spPr bwMode="auto">
              <a:xfrm flipH="1" flipV="1">
                <a:off x="3336493" y="4560989"/>
                <a:ext cx="214086" cy="214252"/>
              </a:xfrm>
              <a:prstGeom prst="pie">
                <a:avLst>
                  <a:gd name="adj1" fmla="val 108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62D4D538-51AC-AE45-BAF3-542313E5F0C5}"/>
                  </a:ext>
                </a:extLst>
              </p:cNvPr>
              <p:cNvSpPr/>
              <p:nvPr/>
            </p:nvSpPr>
            <p:spPr bwMode="auto">
              <a:xfrm>
                <a:off x="3336327" y="4560989"/>
                <a:ext cx="214252" cy="214252"/>
              </a:xfrm>
              <a:prstGeom prst="ellipse">
                <a:avLst/>
              </a:prstGeom>
              <a:noFill/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</p:grp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99D466EF-CF73-8741-9FC6-403B9EAFA690}"/>
                </a:ext>
              </a:extLst>
            </p:cNvPr>
            <p:cNvSpPr/>
            <p:nvPr/>
          </p:nvSpPr>
          <p:spPr bwMode="auto">
            <a:xfrm rot="9119138">
              <a:off x="5577278" y="4500321"/>
              <a:ext cx="382665" cy="386043"/>
            </a:xfrm>
            <a:prstGeom prst="arc">
              <a:avLst>
                <a:gd name="adj1" fmla="val 16200000"/>
                <a:gd name="adj2" fmla="val 10505003"/>
              </a:avLst>
            </a:prstGeom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CA2279C-8CCC-D14E-8735-E950A9D1F07C}"/>
                    </a:ext>
                  </a:extLst>
                </p:cNvPr>
                <p:cNvSpPr txBox="1"/>
                <p:nvPr/>
              </p:nvSpPr>
              <p:spPr>
                <a:xfrm>
                  <a:off x="5892261" y="4175367"/>
                  <a:ext cx="3631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CA2279C-8CCC-D14E-8735-E950A9D1F0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2261" y="4175367"/>
                  <a:ext cx="363199" cy="369332"/>
                </a:xfrm>
                <a:prstGeom prst="rect">
                  <a:avLst/>
                </a:prstGeom>
                <a:blipFill>
                  <a:blip r:embed="rId40"/>
                  <a:stretch>
                    <a:fillRect l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60A138C-16F1-B043-8579-5FEC2C5720BB}"/>
              </a:ext>
            </a:extLst>
          </p:cNvPr>
          <p:cNvSpPr txBox="1">
            <a:spLocks/>
          </p:cNvSpPr>
          <p:nvPr/>
        </p:nvSpPr>
        <p:spPr bwMode="auto">
          <a:xfrm>
            <a:off x="374293" y="1803925"/>
            <a:ext cx="7647889" cy="307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b="1" kern="0" dirty="0"/>
              <a:t>Does the intake duct reduce dynamic stability during manoeuvres? </a:t>
            </a:r>
          </a:p>
          <a:p>
            <a:r>
              <a:rPr lang="en-GB" b="1" kern="0" dirty="0"/>
              <a:t>Small horizontal manoeuvres </a:t>
            </a:r>
            <a:r>
              <a:rPr lang="en-GB" kern="0" dirty="0"/>
              <a:t>of varying amplitude</a:t>
            </a:r>
          </a:p>
          <a:p>
            <a:r>
              <a:rPr lang="en-GB" kern="0" dirty="0"/>
              <a:t>Dynamic stability determined: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kern="0" dirty="0"/>
              <a:t>Does separation occur at intake?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kern="0" dirty="0"/>
              <a:t>Does control system remain stable?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3693D1-77B1-0142-BDEB-E82039E2AF80}"/>
              </a:ext>
            </a:extLst>
          </p:cNvPr>
          <p:cNvSpPr/>
          <p:nvPr/>
        </p:nvSpPr>
        <p:spPr bwMode="auto">
          <a:xfrm>
            <a:off x="6891130" y="5327374"/>
            <a:ext cx="1868696" cy="35780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A975B3-8205-1243-9413-294E648D8CF0}"/>
              </a:ext>
            </a:extLst>
          </p:cNvPr>
          <p:cNvCxnSpPr/>
          <p:nvPr/>
        </p:nvCxnSpPr>
        <p:spPr bwMode="auto">
          <a:xfrm flipV="1">
            <a:off x="6957390" y="5519531"/>
            <a:ext cx="1868696" cy="6994"/>
          </a:xfrm>
          <a:prstGeom prst="straightConnector1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194874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Title 1"/>
          <p:cNvSpPr txBox="1">
            <a:spLocks/>
          </p:cNvSpPr>
          <p:nvPr/>
        </p:nvSpPr>
        <p:spPr bwMode="auto">
          <a:xfrm>
            <a:off x="384175" y="403543"/>
            <a:ext cx="8375651" cy="42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GB" sz="2200" b="1" dirty="0">
                <a:solidFill>
                  <a:schemeClr val="tx2"/>
                </a:solidFill>
              </a:rPr>
              <a:t>Modular Dynamic Test Bed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45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CB7CB4-83E2-5D49-99A3-9474033A55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38903" y="2493868"/>
            <a:ext cx="4151145" cy="32199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2A1A0A-1F65-194B-99B4-8E36F7F60801}"/>
              </a:ext>
            </a:extLst>
          </p:cNvPr>
          <p:cNvSpPr txBox="1"/>
          <p:nvPr/>
        </p:nvSpPr>
        <p:spPr bwMode="auto">
          <a:xfrm>
            <a:off x="6705763" y="3584221"/>
            <a:ext cx="2054063" cy="64633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eaLnBrk="1" hangingPunct="1"/>
            <a:r>
              <a:rPr lang="en-US" dirty="0">
                <a:latin typeface="+mn-lt"/>
                <a:cs typeface="Calibri" pitchFamily="34" charset="0"/>
              </a:rPr>
              <a:t>Data Logging and Flight Control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06AE21-7D40-BB47-9C29-7A1B6A51A097}"/>
              </a:ext>
            </a:extLst>
          </p:cNvPr>
          <p:cNvCxnSpPr>
            <a:cxnSpLocks/>
            <a:stCxn id="12" idx="1"/>
          </p:cNvCxnSpPr>
          <p:nvPr/>
        </p:nvCxnSpPr>
        <p:spPr bwMode="auto">
          <a:xfrm flipH="1">
            <a:off x="5876339" y="3907387"/>
            <a:ext cx="829424" cy="143183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3DFE1B-477B-D442-B936-29B87D04F156}"/>
              </a:ext>
            </a:extLst>
          </p:cNvPr>
          <p:cNvSpPr txBox="1"/>
          <p:nvPr/>
        </p:nvSpPr>
        <p:spPr bwMode="auto">
          <a:xfrm>
            <a:off x="5876339" y="1841690"/>
            <a:ext cx="2469723" cy="9233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eaLnBrk="1" hangingPunct="1"/>
            <a:r>
              <a:rPr lang="en-US" dirty="0">
                <a:cs typeface="Calibri" pitchFamily="34" charset="0"/>
              </a:rPr>
              <a:t>Detachable </a:t>
            </a:r>
            <a:r>
              <a:rPr lang="en-US" dirty="0" err="1">
                <a:cs typeface="Calibri" pitchFamily="34" charset="0"/>
              </a:rPr>
              <a:t>Propulsor</a:t>
            </a:r>
            <a:r>
              <a:rPr lang="en-US" dirty="0">
                <a:cs typeface="Calibri" pitchFamily="34" charset="0"/>
              </a:rPr>
              <a:t> Assembly</a:t>
            </a:r>
          </a:p>
          <a:p>
            <a:pPr algn="ctr" eaLnBrk="1" hangingPunct="1"/>
            <a:r>
              <a:rPr lang="en-US" dirty="0">
                <a:cs typeface="Calibri" pitchFamily="34" charset="0"/>
              </a:rPr>
              <a:t>(Ducted Fan or Prop)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9CD3631-EB6E-3B49-BB51-D6A3E128C19C}"/>
              </a:ext>
            </a:extLst>
          </p:cNvPr>
          <p:cNvCxnSpPr>
            <a:cxnSpLocks/>
            <a:stCxn id="9" idx="1"/>
          </p:cNvCxnSpPr>
          <p:nvPr/>
        </p:nvCxnSpPr>
        <p:spPr bwMode="auto">
          <a:xfrm flipH="1">
            <a:off x="4602233" y="2303355"/>
            <a:ext cx="1274106" cy="64825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BC80658-A4CA-1340-8402-7ADEC74E98B8}"/>
              </a:ext>
            </a:extLst>
          </p:cNvPr>
          <p:cNvSpPr txBox="1"/>
          <p:nvPr/>
        </p:nvSpPr>
        <p:spPr>
          <a:xfrm>
            <a:off x="364618" y="1646425"/>
            <a:ext cx="4207382" cy="53553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/>
              <a:t>Work completed as part of UROP</a:t>
            </a:r>
          </a:p>
          <a:p>
            <a:pPr marL="285744" indent="-285744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742944" lvl="1" indent="-285744" algn="l">
              <a:buFont typeface="Arial" panose="020B0604020202020204" pitchFamily="34" charset="0"/>
              <a:buChar char="•"/>
            </a:pPr>
            <a:r>
              <a:rPr lang="en-US" dirty="0"/>
              <a:t>Light-weight 3D printed parts (PLA)</a:t>
            </a:r>
          </a:p>
          <a:p>
            <a:pPr algn="l"/>
            <a:endParaRPr lang="en-US" dirty="0"/>
          </a:p>
          <a:p>
            <a:pPr marL="742944" lvl="1" indent="-285744" algn="l">
              <a:buFont typeface="Arial" panose="020B0604020202020204" pitchFamily="34" charset="0"/>
              <a:buChar char="•"/>
            </a:pPr>
            <a:r>
              <a:rPr lang="en-US" dirty="0"/>
              <a:t>Modular</a:t>
            </a:r>
          </a:p>
          <a:p>
            <a:pPr algn="l"/>
            <a:endParaRPr lang="en-US" dirty="0"/>
          </a:p>
          <a:p>
            <a:pPr marL="742944" lvl="1" indent="-285744" algn="l">
              <a:buFont typeface="Arial" panose="020B0604020202020204" pitchFamily="34" charset="0"/>
              <a:buChar char="•"/>
            </a:pPr>
            <a:r>
              <a:rPr lang="en-US" dirty="0"/>
              <a:t>Pixhawk4 flight hardware</a:t>
            </a:r>
          </a:p>
          <a:p>
            <a:pPr algn="l"/>
            <a:endParaRPr lang="en-US" dirty="0"/>
          </a:p>
          <a:p>
            <a:pPr marL="742944" lvl="1" indent="-285744" algn="l">
              <a:buFont typeface="Arial" panose="020B0604020202020204" pitchFamily="34" charset="0"/>
              <a:buChar char="•"/>
            </a:pPr>
            <a:r>
              <a:rPr lang="en-US" dirty="0"/>
              <a:t>Bespoke chassis</a:t>
            </a:r>
          </a:p>
          <a:p>
            <a:pPr algn="l"/>
            <a:endParaRPr lang="en-US" dirty="0"/>
          </a:p>
          <a:p>
            <a:pPr algn="l"/>
            <a:r>
              <a:rPr lang="en-US" b="1" dirty="0"/>
              <a:t>Additional </a:t>
            </a:r>
            <a:r>
              <a:rPr lang="en-US" b="1" dirty="0" err="1"/>
              <a:t>Michaelmas</a:t>
            </a:r>
            <a:r>
              <a:rPr lang="en-US" b="1" dirty="0"/>
              <a:t> work</a:t>
            </a:r>
          </a:p>
          <a:p>
            <a:pPr lvl="1" algn="l"/>
            <a:endParaRPr 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RaspberryPi</a:t>
            </a:r>
            <a:r>
              <a:rPr lang="en-US" dirty="0"/>
              <a:t> based on-board, real-time sensor hub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Sensor design, development and integration</a:t>
            </a:r>
          </a:p>
          <a:p>
            <a:pPr lvl="1"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5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76"/>
    </mc:Choice>
    <mc:Fallback xmlns="">
      <p:transition spd="slow" advTm="34876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B24971-C50C-814E-88B1-1315E9C33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Collection, Control and Conclusions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2CF5E7-5375-4746-A375-02A31AE624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1614" y="1826735"/>
            <a:ext cx="3995687" cy="3059327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Figure of Merit</a:t>
            </a:r>
          </a:p>
          <a:p>
            <a:pPr lvl="1"/>
            <a:r>
              <a:rPr lang="en-US" sz="1600" dirty="0"/>
              <a:t>Power (Electrical, RPM, calibration)</a:t>
            </a:r>
          </a:p>
          <a:p>
            <a:pPr lvl="1"/>
            <a:r>
              <a:rPr lang="en-US" sz="1600" dirty="0"/>
              <a:t>Thrust</a:t>
            </a:r>
          </a:p>
          <a:p>
            <a:pPr lvl="1"/>
            <a:endParaRPr lang="en-US" sz="1600" dirty="0"/>
          </a:p>
          <a:p>
            <a:pPr marL="0" indent="0">
              <a:buNone/>
            </a:pPr>
            <a:r>
              <a:rPr lang="en-US" sz="2000" b="1" dirty="0"/>
              <a:t>Flow separation at intake</a:t>
            </a:r>
          </a:p>
          <a:p>
            <a:pPr lvl="1"/>
            <a:r>
              <a:rPr lang="en-US" sz="1600" dirty="0"/>
              <a:t>Pressure Transducers</a:t>
            </a:r>
          </a:p>
          <a:p>
            <a:pPr lvl="1"/>
            <a:endParaRPr lang="en-US" sz="1600" dirty="0"/>
          </a:p>
          <a:p>
            <a:pPr marL="0" indent="0">
              <a:buNone/>
            </a:pPr>
            <a:r>
              <a:rPr lang="en-US" sz="2000" b="1" dirty="0"/>
              <a:t>Control system stability</a:t>
            </a:r>
          </a:p>
          <a:p>
            <a:pPr lvl="1"/>
            <a:r>
              <a:rPr lang="en-US" sz="1600" dirty="0"/>
              <a:t>6-DoF inertial sensors</a:t>
            </a:r>
          </a:p>
          <a:p>
            <a:pPr lvl="1"/>
            <a:r>
              <a:rPr lang="en-US" sz="1600" dirty="0"/>
              <a:t>3 position sensors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46234F-3AF3-C546-BA0D-A11A291806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45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CD6AAB-00D0-9E48-A2B1-FA3A3154E4EE}"/>
              </a:ext>
            </a:extLst>
          </p:cNvPr>
          <p:cNvGrpSpPr/>
          <p:nvPr/>
        </p:nvGrpSpPr>
        <p:grpSpPr>
          <a:xfrm>
            <a:off x="4465244" y="2032871"/>
            <a:ext cx="4294582" cy="4067175"/>
            <a:chOff x="6269340" y="435889"/>
            <a:chExt cx="5319490" cy="503781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14B20ED-820B-104F-AC05-D5C5B7C36665}"/>
                </a:ext>
              </a:extLst>
            </p:cNvPr>
            <p:cNvGrpSpPr/>
            <p:nvPr/>
          </p:nvGrpSpPr>
          <p:grpSpPr>
            <a:xfrm>
              <a:off x="7073893" y="435889"/>
              <a:ext cx="4514937" cy="4860603"/>
              <a:chOff x="11309492" y="13915851"/>
              <a:chExt cx="9120067" cy="10765196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DD098E1C-1B27-D244-9A12-4EA333AC143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9297976" y="15139987"/>
                <a:ext cx="0" cy="2533837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4781304-CAF9-E742-A39A-DB91CDBEC2C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227164" y="15139987"/>
                <a:ext cx="0" cy="2533837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083FB9AC-0058-AD4D-BC9E-B6B2BCC628EB}"/>
                  </a:ext>
                </a:extLst>
              </p:cNvPr>
              <p:cNvSpPr/>
              <p:nvPr/>
            </p:nvSpPr>
            <p:spPr bwMode="auto">
              <a:xfrm>
                <a:off x="11335260" y="15816181"/>
                <a:ext cx="9079220" cy="120181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2951089"/>
                <a:r>
                  <a:rPr lang="en-US" sz="1400" dirty="0"/>
                  <a:t>Pixhawk4 Flight Controller</a:t>
                </a:r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EA224C84-EC29-B14B-B26B-A6760B2707C2}"/>
                  </a:ext>
                </a:extLst>
              </p:cNvPr>
              <p:cNvSpPr/>
              <p:nvPr/>
            </p:nvSpPr>
            <p:spPr bwMode="auto">
              <a:xfrm>
                <a:off x="14382987" y="17673825"/>
                <a:ext cx="6008513" cy="1962073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RPi3 A+ Sensor Management</a:t>
                </a: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32A41752-6046-F843-8A76-75031E4E2D74}"/>
                  </a:ext>
                </a:extLst>
              </p:cNvPr>
              <p:cNvSpPr/>
              <p:nvPr/>
            </p:nvSpPr>
            <p:spPr bwMode="auto">
              <a:xfrm>
                <a:off x="11335260" y="17673967"/>
                <a:ext cx="2494740" cy="196207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Power Module (PM07) </a:t>
                </a:r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F5FD3433-1B17-7740-A666-55DF84EE5080}"/>
                  </a:ext>
                </a:extLst>
              </p:cNvPr>
              <p:cNvSpPr/>
              <p:nvPr/>
            </p:nvSpPr>
            <p:spPr bwMode="auto">
              <a:xfrm rot="5400000">
                <a:off x="12600714" y="21989872"/>
                <a:ext cx="4484091" cy="81163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RPM Sensors</a:t>
                </a: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79367C0E-5C2D-6643-A5CF-27BCCE668956}"/>
                  </a:ext>
                </a:extLst>
              </p:cNvPr>
              <p:cNvSpPr/>
              <p:nvPr/>
            </p:nvSpPr>
            <p:spPr bwMode="auto">
              <a:xfrm>
                <a:off x="15974845" y="20157526"/>
                <a:ext cx="4416656" cy="75103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ADC Breakout</a:t>
                </a:r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25E987E7-2D2B-F243-840E-BF7063A3E58F}"/>
                  </a:ext>
                </a:extLst>
              </p:cNvPr>
              <p:cNvSpPr/>
              <p:nvPr/>
            </p:nvSpPr>
            <p:spPr bwMode="auto">
              <a:xfrm rot="5400000">
                <a:off x="15251257" y="22164272"/>
                <a:ext cx="3215616" cy="1768445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Pressure Transducers</a:t>
                </a:r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92D86A88-D2A9-3A43-950E-183688256B5E}"/>
                  </a:ext>
                </a:extLst>
              </p:cNvPr>
              <p:cNvSpPr/>
              <p:nvPr/>
            </p:nvSpPr>
            <p:spPr bwMode="auto">
              <a:xfrm>
                <a:off x="11312316" y="20153641"/>
                <a:ext cx="2517682" cy="196207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ESC</a:t>
                </a:r>
                <a:endParaRPr lang="en-US" dirty="0">
                  <a:cs typeface="Calibri" pitchFamily="34" charset="0"/>
                </a:endParaRPr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C544084B-E8DB-8443-8979-9CBB29C9DAD6}"/>
                  </a:ext>
                </a:extLst>
              </p:cNvPr>
              <p:cNvSpPr/>
              <p:nvPr/>
            </p:nvSpPr>
            <p:spPr bwMode="auto">
              <a:xfrm>
                <a:off x="11309492" y="22692400"/>
                <a:ext cx="2517681" cy="196207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Motor Assembly</a:t>
                </a: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B4ACF9F4-B195-9343-BB0B-0AF657BC8FD3}"/>
                  </a:ext>
                </a:extLst>
              </p:cNvPr>
              <p:cNvSpPr/>
              <p:nvPr/>
            </p:nvSpPr>
            <p:spPr bwMode="auto">
              <a:xfrm rot="5400000">
                <a:off x="17693604" y="21983182"/>
                <a:ext cx="3215617" cy="2180113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Ultrasound Proximity Sensors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5D531B9-5F97-D640-9960-1A2E815D526B}"/>
                  </a:ext>
                </a:extLst>
              </p:cNvPr>
              <p:cNvCxnSpPr>
                <a:endCxn id="16" idx="0"/>
              </p:cNvCxnSpPr>
              <p:nvPr/>
            </p:nvCxnSpPr>
            <p:spPr bwMode="auto">
              <a:xfrm>
                <a:off x="12582630" y="17017996"/>
                <a:ext cx="0" cy="65597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9FD269E5-F16A-2844-A44C-176196F18A25}"/>
                  </a:ext>
                </a:extLst>
              </p:cNvPr>
              <p:cNvCxnSpPr>
                <a:stCxn id="16" idx="2"/>
                <a:endCxn id="20" idx="0"/>
              </p:cNvCxnSpPr>
              <p:nvPr/>
            </p:nvCxnSpPr>
            <p:spPr bwMode="auto">
              <a:xfrm flipH="1">
                <a:off x="12571157" y="19636040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DA0D002-EB7E-AA46-9B79-24ED04B77624}"/>
                  </a:ext>
                </a:extLst>
              </p:cNvPr>
              <p:cNvCxnSpPr>
                <a:stCxn id="21" idx="3"/>
              </p:cNvCxnSpPr>
              <p:nvPr/>
            </p:nvCxnSpPr>
            <p:spPr bwMode="auto">
              <a:xfrm>
                <a:off x="13827173" y="23673437"/>
                <a:ext cx="614400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9CD5D7"/>
                </a:solidFill>
                <a:prstDash val="sysDot"/>
                <a:round/>
                <a:headEnd type="triangle" w="sm" len="sm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258C1D73-1FFC-6B47-BEC0-4EA627FA0D06}"/>
                  </a:ext>
                </a:extLst>
              </p:cNvPr>
              <p:cNvCxnSpPr/>
              <p:nvPr/>
            </p:nvCxnSpPr>
            <p:spPr bwMode="auto">
              <a:xfrm flipH="1">
                <a:off x="14845735" y="19638252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9ECCF4C2-7BDB-0640-9CFC-A5BEA671EA9B}"/>
                  </a:ext>
                </a:extLst>
              </p:cNvPr>
              <p:cNvCxnSpPr/>
              <p:nvPr/>
            </p:nvCxnSpPr>
            <p:spPr bwMode="auto">
              <a:xfrm flipH="1">
                <a:off x="18183173" y="19642309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1C36ECF7-60FA-7049-868F-20FFCEE56937}"/>
                  </a:ext>
                </a:extLst>
              </p:cNvPr>
              <p:cNvCxnSpPr/>
              <p:nvPr/>
            </p:nvCxnSpPr>
            <p:spPr bwMode="auto">
              <a:xfrm flipH="1">
                <a:off x="16863230" y="20926514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4B92E568-2087-6741-940E-E7ECA28C455B}"/>
                  </a:ext>
                </a:extLst>
              </p:cNvPr>
              <p:cNvCxnSpPr/>
              <p:nvPr/>
            </p:nvCxnSpPr>
            <p:spPr bwMode="auto">
              <a:xfrm>
                <a:off x="19301412" y="20942427"/>
                <a:ext cx="0" cy="534264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9D17EA7D-A29E-C74D-BBBE-C07C64E3625D}"/>
                  </a:ext>
                </a:extLst>
              </p:cNvPr>
              <p:cNvCxnSpPr>
                <a:cxnSpLocks/>
                <a:stCxn id="14" idx="2"/>
              </p:cNvCxnSpPr>
              <p:nvPr/>
            </p:nvCxnSpPr>
            <p:spPr bwMode="auto">
              <a:xfrm>
                <a:off x="15874870" y="17017996"/>
                <a:ext cx="0" cy="678275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C9C4528E-2881-844C-9AC3-DEEDE09DF0F0}"/>
                  </a:ext>
                </a:extLst>
              </p:cNvPr>
              <p:cNvCxnSpPr/>
              <p:nvPr/>
            </p:nvCxnSpPr>
            <p:spPr bwMode="auto">
              <a:xfrm>
                <a:off x="18967442" y="17017996"/>
                <a:ext cx="0" cy="655829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839E803A-FE0F-824E-BC70-3B26DDFCF46E}"/>
                  </a:ext>
                </a:extLst>
              </p:cNvPr>
              <p:cNvSpPr/>
              <p:nvPr/>
            </p:nvSpPr>
            <p:spPr bwMode="auto">
              <a:xfrm>
                <a:off x="11350340" y="13915851"/>
                <a:ext cx="9079219" cy="120181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2951089"/>
                <a:r>
                  <a:rPr lang="en-US" b="1" dirty="0">
                    <a:latin typeface="Arial" charset="0"/>
                  </a:rPr>
                  <a:t>Laptop </a:t>
                </a:r>
                <a:endParaRPr kumimoji="0" lang="en-US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37738C85-C842-2B40-8F5E-FEBD82BD6AF2}"/>
                  </a:ext>
                </a:extLst>
              </p:cNvPr>
              <p:cNvCxnSpPr>
                <a:cxnSpLocks/>
                <a:stCxn id="32" idx="2"/>
                <a:endCxn id="14" idx="0"/>
              </p:cNvCxnSpPr>
              <p:nvPr/>
            </p:nvCxnSpPr>
            <p:spPr bwMode="auto">
              <a:xfrm flipH="1">
                <a:off x="15874870" y="15117666"/>
                <a:ext cx="15079" cy="698515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FDCB6BAC-3242-F44F-AE52-6620E041AEA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8967442" y="15117666"/>
                <a:ext cx="15079" cy="698515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6E2D220C-24E5-6249-8449-88254970977D}"/>
                </a:ext>
              </a:extLst>
            </p:cNvPr>
            <p:cNvSpPr/>
            <p:nvPr/>
          </p:nvSpPr>
          <p:spPr>
            <a:xfrm>
              <a:off x="6652088" y="1155701"/>
              <a:ext cx="421715" cy="4318000"/>
            </a:xfrm>
            <a:prstGeom prst="leftBrac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981946-988E-7C45-BBF5-FC809FF54BD4}"/>
                </a:ext>
              </a:extLst>
            </p:cNvPr>
            <p:cNvSpPr txBox="1"/>
            <p:nvPr/>
          </p:nvSpPr>
          <p:spPr>
            <a:xfrm rot="16200000">
              <a:off x="5758278" y="3127259"/>
              <a:ext cx="1403351" cy="381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/>
                <a:t>ONBOARD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84879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02BE0-F69D-8E4C-8260-CE2320F85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680C8-0F35-8541-9532-2665CDD142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B1420E-D938-D645-814C-8F8EDC5BF2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08EDB9-A4CE-624B-8BA3-7B03FB2829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A5104C-7157-4B7C-9F73-159016CA68E3}" type="slidenum">
              <a:rPr lang="en-GB" smtClean="0"/>
              <a:pPr>
                <a:defRPr/>
              </a:pPr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7316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Mass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28650" y="1959769"/>
                <a:ext cx="7886700" cy="3263504"/>
              </a:xfrm>
            </p:spPr>
            <p:txBody>
              <a:bodyPr/>
              <a:lstStyle/>
              <a:p>
                <a:pPr marL="85725" indent="0">
                  <a:buNone/>
                </a:pPr>
                <a:r>
                  <a:rPr lang="en-GB" b="1" dirty="0"/>
                  <a:t>Diffusor angle limited by flow separation</a:t>
                </a:r>
              </a:p>
              <a:p>
                <a:pPr marL="85725" indent="0">
                  <a:buNone/>
                </a:pPr>
                <a:endParaRPr lang="en-GB" b="1" dirty="0"/>
              </a:p>
              <a:p>
                <a:pPr marL="857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3313</m:t>
                      </m:r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𝑑𝑖𝑓𝑓𝑢𝑠𝑒𝑟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5275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85725" indent="0">
                  <a:buNone/>
                </a:pPr>
                <a:endParaRPr lang="en-GB" dirty="0"/>
              </a:p>
              <a:p>
                <a:pPr marL="857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𝑑𝑖𝑓𝑓𝑢𝑠𝑒𝑟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3313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5275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959769"/>
                <a:ext cx="7886700" cy="3263504"/>
              </a:xfrm>
              <a:blipFill>
                <a:blip r:embed="rId3"/>
                <a:stretch>
                  <a:fillRect l="-804" t="-2326" b="-21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8900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30591-B1CF-DC4C-8E32-157CD8BD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5AF06-9E7C-AE46-9E42-0C2846FC3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55545-88B8-234D-BCBA-BC1ECFD36E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03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B5510-C788-413E-804F-8C0627079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NRF Phi vs Sigma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96212-D816-4E44-9B72-AFDD91DA7D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p:pic>
        <p:nvPicPr>
          <p:cNvPr id="12" name="Content Placeholder 11" descr="Shape, polygon&#10;&#10;Description automatically generated">
            <a:extLst>
              <a:ext uri="{FF2B5EF4-FFF2-40B4-BE49-F238E27FC236}">
                <a16:creationId xmlns:a16="http://schemas.microsoft.com/office/drawing/2014/main" id="{18CEAE96-BFB0-47A7-B4DB-0EE6DB1EC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1" r="8712"/>
          <a:stretch/>
        </p:blipFill>
        <p:spPr>
          <a:xfrm>
            <a:off x="596562" y="1586627"/>
            <a:ext cx="7950875" cy="447253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8DD15C8-AF17-4BA4-8615-94F3C0AD7DD5}"/>
              </a:ext>
            </a:extLst>
          </p:cNvPr>
          <p:cNvSpPr/>
          <p:nvPr/>
        </p:nvSpPr>
        <p:spPr bwMode="auto">
          <a:xfrm>
            <a:off x="2733152" y="1477108"/>
            <a:ext cx="3758083" cy="22809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Geometry: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 err="1">
                <a:solidFill>
                  <a:schemeClr val="tx1"/>
                </a:solidFill>
                <a:latin typeface="Arial" charset="0"/>
              </a:rPr>
              <a:t>D_casing</a:t>
            </a:r>
            <a:r>
              <a:rPr lang="en-GB" dirty="0">
                <a:solidFill>
                  <a:schemeClr val="tx1"/>
                </a:solidFill>
                <a:latin typeface="Arial" charset="0"/>
              </a:rPr>
              <a:t> = 0.12 m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D_hub</a:t>
            </a: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= 0.0</a:t>
            </a:r>
            <a:r>
              <a:rPr lang="en-GB" dirty="0">
                <a:solidFill>
                  <a:schemeClr val="tx1"/>
                </a:solidFill>
                <a:latin typeface="Arial" charset="0"/>
              </a:rPr>
              <a:t>4 m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097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36078-A27D-463C-9144-4ED84E2D7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NRF Phi vs Psi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3F528-5D2F-4D48-9A7C-E9D9E30D0C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pic>
        <p:nvPicPr>
          <p:cNvPr id="8" name="Content Placeholder 7" descr="Chart, surface chart&#10;&#10;Description automatically generated">
            <a:extLst>
              <a:ext uri="{FF2B5EF4-FFF2-40B4-BE49-F238E27FC236}">
                <a16:creationId xmlns:a16="http://schemas.microsoft.com/office/drawing/2014/main" id="{8D566D02-F151-4EAF-A72F-AD9D929B27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63" y="1366510"/>
            <a:ext cx="7569873" cy="45419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AF49213-9D67-4494-B5B0-5637F014B050}"/>
              </a:ext>
            </a:extLst>
          </p:cNvPr>
          <p:cNvSpPr/>
          <p:nvPr/>
        </p:nvSpPr>
        <p:spPr bwMode="auto">
          <a:xfrm>
            <a:off x="3516923" y="3627459"/>
            <a:ext cx="4190163" cy="2130246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24182A-1129-41B7-88C6-4D9C08F72A65}"/>
              </a:ext>
            </a:extLst>
          </p:cNvPr>
          <p:cNvSpPr/>
          <p:nvPr/>
        </p:nvSpPr>
        <p:spPr bwMode="auto">
          <a:xfrm>
            <a:off x="1316334" y="1366510"/>
            <a:ext cx="6390752" cy="226094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073E53-E0B7-4BC9-A05A-BFC4774A37C9}"/>
              </a:ext>
            </a:extLst>
          </p:cNvPr>
          <p:cNvSpPr/>
          <p:nvPr/>
        </p:nvSpPr>
        <p:spPr bwMode="auto">
          <a:xfrm>
            <a:off x="1078465" y="3627458"/>
            <a:ext cx="2438458" cy="254660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0732BA-5E37-4190-B467-8E4BE2DA5269}"/>
              </a:ext>
            </a:extLst>
          </p:cNvPr>
          <p:cNvSpPr txBox="1"/>
          <p:nvPr/>
        </p:nvSpPr>
        <p:spPr>
          <a:xfrm>
            <a:off x="2371369" y="5956689"/>
            <a:ext cx="409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Low s/c gives high blade </a:t>
            </a:r>
            <a:r>
              <a:rPr lang="en-GB" dirty="0" err="1"/>
              <a:t>conut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2293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313BF-07C0-451C-B8A4-08431B1BB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NRF Mean Line Losses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B7305-C663-4739-97DF-E33A9AF596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pic>
        <p:nvPicPr>
          <p:cNvPr id="8" name="Content Placeholder 7" descr="Graphical user interface, shape, polygon&#10;&#10;Description automatically generated">
            <a:extLst>
              <a:ext uri="{FF2B5EF4-FFF2-40B4-BE49-F238E27FC236}">
                <a16:creationId xmlns:a16="http://schemas.microsoft.com/office/drawing/2014/main" id="{22E61DE6-A061-45B8-9FA6-41D69D0841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1" r="8351"/>
          <a:stretch/>
        </p:blipFill>
        <p:spPr>
          <a:xfrm>
            <a:off x="1939332" y="1803220"/>
            <a:ext cx="6677181" cy="4338135"/>
          </a:xfrm>
          <a:prstGeom prst="rect">
            <a:avLst/>
          </a:prstGeom>
        </p:spPr>
      </p:pic>
      <p:pic>
        <p:nvPicPr>
          <p:cNvPr id="6" name="Content Placeholder 11" descr="Shape, polygon&#10;&#10;Description automatically generated">
            <a:extLst>
              <a:ext uri="{FF2B5EF4-FFF2-40B4-BE49-F238E27FC236}">
                <a16:creationId xmlns:a16="http://schemas.microsoft.com/office/drawing/2014/main" id="{A7D602CE-321C-40B5-8DE6-B30FA529CC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8" t="50248" r="51801" b="4420"/>
          <a:stretch/>
        </p:blipFill>
        <p:spPr bwMode="auto">
          <a:xfrm>
            <a:off x="331594" y="2195761"/>
            <a:ext cx="1607738" cy="1941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567E63-61D5-44AE-A0C0-535C8E89C24B}"/>
              </a:ext>
            </a:extLst>
          </p:cNvPr>
          <p:cNvSpPr/>
          <p:nvPr/>
        </p:nvSpPr>
        <p:spPr bwMode="auto">
          <a:xfrm>
            <a:off x="6373948" y="3975668"/>
            <a:ext cx="2438458" cy="216568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Content Placeholder 11" descr="Shape, polygon&#10;&#10;Description automatically generated">
            <a:extLst>
              <a:ext uri="{FF2B5EF4-FFF2-40B4-BE49-F238E27FC236}">
                <a16:creationId xmlns:a16="http://schemas.microsoft.com/office/drawing/2014/main" id="{E0A8D8B8-BF38-498B-B131-353473BE2A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5" t="2270" r="70815" b="49651"/>
          <a:stretch/>
        </p:blipFill>
        <p:spPr bwMode="auto">
          <a:xfrm>
            <a:off x="6568246" y="3972287"/>
            <a:ext cx="1889090" cy="2150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E4439D-D797-49B5-900E-74C92AEDF75E}"/>
              </a:ext>
            </a:extLst>
          </p:cNvPr>
          <p:cNvSpPr txBox="1"/>
          <p:nvPr/>
        </p:nvSpPr>
        <p:spPr>
          <a:xfrm>
            <a:off x="2371369" y="5956689"/>
            <a:ext cx="409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Losses only evaluated at mean line</a:t>
            </a:r>
          </a:p>
        </p:txBody>
      </p:sp>
    </p:spTree>
    <p:extLst>
      <p:ext uri="{BB962C8B-B14F-4D97-AF65-F5344CB8AC3E}">
        <p14:creationId xmlns:p14="http://schemas.microsoft.com/office/powerpoint/2010/main" val="553378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313BF-07C0-451C-B8A4-08431B1BB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NRF vs CRF Losses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B7305-C663-4739-97DF-E33A9AF596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p:pic>
        <p:nvPicPr>
          <p:cNvPr id="8" name="Content Placeholder 7" descr="Graphical user interface, shape, polygon&#10;&#10;Description automatically generated">
            <a:extLst>
              <a:ext uri="{FF2B5EF4-FFF2-40B4-BE49-F238E27FC236}">
                <a16:creationId xmlns:a16="http://schemas.microsoft.com/office/drawing/2014/main" id="{22E61DE6-A061-45B8-9FA6-41D69D0841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1" r="8351"/>
          <a:stretch/>
        </p:blipFill>
        <p:spPr>
          <a:xfrm>
            <a:off x="211015" y="1439791"/>
            <a:ext cx="5738084" cy="3728008"/>
          </a:xfrm>
          <a:prstGeom prst="rect">
            <a:avLst/>
          </a:prstGeom>
        </p:spPr>
      </p:pic>
      <p:pic>
        <p:nvPicPr>
          <p:cNvPr id="9" name="Content Placeholder 7" descr="Graphical user interface, shape, polygon&#10;&#10;Description automatically generated">
            <a:extLst>
              <a:ext uri="{FF2B5EF4-FFF2-40B4-BE49-F238E27FC236}">
                <a16:creationId xmlns:a16="http://schemas.microsoft.com/office/drawing/2014/main" id="{7E789C8E-8148-42AC-8691-6BDBD6773E4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2" r="8084"/>
          <a:stretch/>
        </p:blipFill>
        <p:spPr bwMode="auto">
          <a:xfrm>
            <a:off x="4036740" y="3245618"/>
            <a:ext cx="4974196" cy="320598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6896B92-3B03-4297-9F05-EE2F67F47897}"/>
              </a:ext>
            </a:extLst>
          </p:cNvPr>
          <p:cNvSpPr/>
          <p:nvPr/>
        </p:nvSpPr>
        <p:spPr bwMode="auto">
          <a:xfrm>
            <a:off x="7410450" y="4921559"/>
            <a:ext cx="1562100" cy="145701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D6D190-7BD7-43C1-B561-183C2293D71B}"/>
              </a:ext>
            </a:extLst>
          </p:cNvPr>
          <p:cNvSpPr txBox="1"/>
          <p:nvPr/>
        </p:nvSpPr>
        <p:spPr>
          <a:xfrm>
            <a:off x="6718017" y="2876286"/>
            <a:ext cx="122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CRF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70394D-C522-420E-B977-047B217C8B6D}"/>
              </a:ext>
            </a:extLst>
          </p:cNvPr>
          <p:cNvSpPr txBox="1"/>
          <p:nvPr/>
        </p:nvSpPr>
        <p:spPr>
          <a:xfrm>
            <a:off x="1631382" y="1298611"/>
            <a:ext cx="104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NRF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24D99E-5DB9-4BB5-B4B1-6573D5095255}"/>
              </a:ext>
            </a:extLst>
          </p:cNvPr>
          <p:cNvSpPr txBox="1"/>
          <p:nvPr/>
        </p:nvSpPr>
        <p:spPr>
          <a:xfrm>
            <a:off x="384175" y="5304703"/>
            <a:ext cx="3340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Tip losses dominate CRF loss except at extremities</a:t>
            </a:r>
          </a:p>
          <a:p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1C85B5-C260-4CCA-9F9A-F894E9AA2131}"/>
              </a:ext>
            </a:extLst>
          </p:cNvPr>
          <p:cNvSpPr txBox="1"/>
          <p:nvPr/>
        </p:nvSpPr>
        <p:spPr>
          <a:xfrm>
            <a:off x="6438617" y="1710806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Adding a second rotor increases loss</a:t>
            </a:r>
          </a:p>
        </p:txBody>
      </p:sp>
    </p:spTree>
    <p:extLst>
      <p:ext uri="{BB962C8B-B14F-4D97-AF65-F5344CB8AC3E}">
        <p14:creationId xmlns:p14="http://schemas.microsoft.com/office/powerpoint/2010/main" val="1910755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B5510-C788-413E-804F-8C0627079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NRF vs CRF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96212-D816-4E44-9B72-AFDD91DA7D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pic>
        <p:nvPicPr>
          <p:cNvPr id="13" name="Content Placeholder 5" descr="Shape, polygon&#10;&#10;Description automatically generated">
            <a:extLst>
              <a:ext uri="{FF2B5EF4-FFF2-40B4-BE49-F238E27FC236}">
                <a16:creationId xmlns:a16="http://schemas.microsoft.com/office/drawing/2014/main" id="{8F126FD3-25FC-4425-9AFC-C07658DDE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1" r="50171"/>
          <a:stretch/>
        </p:blipFill>
        <p:spPr>
          <a:xfrm>
            <a:off x="4608896" y="1844805"/>
            <a:ext cx="3977556" cy="4472530"/>
          </a:xfrm>
        </p:spPr>
      </p:pic>
      <p:pic>
        <p:nvPicPr>
          <p:cNvPr id="14" name="Content Placeholder 11" descr="Shape, polygon&#10;&#10;Description automatically generated">
            <a:extLst>
              <a:ext uri="{FF2B5EF4-FFF2-40B4-BE49-F238E27FC236}">
                <a16:creationId xmlns:a16="http://schemas.microsoft.com/office/drawing/2014/main" id="{2090526D-625A-4FF8-99C4-54AA6A7498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1" r="50171"/>
          <a:stretch/>
        </p:blipFill>
        <p:spPr bwMode="auto">
          <a:xfrm>
            <a:off x="491787" y="1844805"/>
            <a:ext cx="3975438" cy="4472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A373B4-490F-4558-B493-9E8B5DB248BE}"/>
              </a:ext>
            </a:extLst>
          </p:cNvPr>
          <p:cNvCxnSpPr/>
          <p:nvPr/>
        </p:nvCxnSpPr>
        <p:spPr bwMode="auto">
          <a:xfrm>
            <a:off x="4569882" y="1333500"/>
            <a:ext cx="0" cy="5118101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A701F8F-6AC5-4532-A3B2-2424B0068A26}"/>
              </a:ext>
            </a:extLst>
          </p:cNvPr>
          <p:cNvSpPr txBox="1"/>
          <p:nvPr/>
        </p:nvSpPr>
        <p:spPr>
          <a:xfrm>
            <a:off x="2193155" y="1495425"/>
            <a:ext cx="714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NRF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FB3AF2-73B4-472B-A424-4DD2CB6E3A83}"/>
              </a:ext>
            </a:extLst>
          </p:cNvPr>
          <p:cNvSpPr txBox="1"/>
          <p:nvPr/>
        </p:nvSpPr>
        <p:spPr>
          <a:xfrm>
            <a:off x="6291690" y="149542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CRF</a:t>
            </a:r>
          </a:p>
        </p:txBody>
      </p:sp>
    </p:spTree>
    <p:extLst>
      <p:ext uri="{BB962C8B-B14F-4D97-AF65-F5344CB8AC3E}">
        <p14:creationId xmlns:p14="http://schemas.microsoft.com/office/powerpoint/2010/main" val="1221117448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blank 1">
      <a:dk1>
        <a:srgbClr val="003E72"/>
      </a:dk1>
      <a:lt1>
        <a:srgbClr val="FFFFFF"/>
      </a:lt1>
      <a:dk2>
        <a:srgbClr val="FFFFFF"/>
      </a:dk2>
      <a:lt2>
        <a:srgbClr val="00B3BE"/>
      </a:lt2>
      <a:accent1>
        <a:srgbClr val="0073CF"/>
      </a:accent1>
      <a:accent2>
        <a:srgbClr val="E37222"/>
      </a:accent2>
      <a:accent3>
        <a:srgbClr val="FFFFFF"/>
      </a:accent3>
      <a:accent4>
        <a:srgbClr val="003460"/>
      </a:accent4>
      <a:accent5>
        <a:srgbClr val="AABCE4"/>
      </a:accent5>
      <a:accent6>
        <a:srgbClr val="CE671E"/>
      </a:accent6>
      <a:hlink>
        <a:srgbClr val="58A618"/>
      </a:hlink>
      <a:folHlink>
        <a:srgbClr val="8E258D"/>
      </a:folHlink>
    </a:clrScheme>
    <a:fontScheme name="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808080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noFill/>
        <a:ln w="9525" cap="flat" cmpd="sng" algn="ctr">
          <a:solidFill>
            <a:srgbClr val="808080"/>
          </a:solidFill>
          <a:prstDash val="solid"/>
          <a:round/>
          <a:headEnd type="none" w="med" len="med"/>
          <a:tailEnd type="none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3E72"/>
        </a:dk1>
        <a:lt1>
          <a:srgbClr val="FFFFFF"/>
        </a:lt1>
        <a:dk2>
          <a:srgbClr val="FFFFFF"/>
        </a:dk2>
        <a:lt2>
          <a:srgbClr val="00B3BE"/>
        </a:lt2>
        <a:accent1>
          <a:srgbClr val="0073CF"/>
        </a:accent1>
        <a:accent2>
          <a:srgbClr val="E37222"/>
        </a:accent2>
        <a:accent3>
          <a:srgbClr val="FFFFFF"/>
        </a:accent3>
        <a:accent4>
          <a:srgbClr val="003460"/>
        </a:accent4>
        <a:accent5>
          <a:srgbClr val="AABCE4"/>
        </a:accent5>
        <a:accent6>
          <a:srgbClr val="CE671E"/>
        </a:accent6>
        <a:hlink>
          <a:srgbClr val="58A618"/>
        </a:hlink>
        <a:folHlink>
          <a:srgbClr val="8E25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3E72"/>
        </a:dk1>
        <a:lt1>
          <a:srgbClr val="FFFFFF"/>
        </a:lt1>
        <a:dk2>
          <a:srgbClr val="FFFFFF"/>
        </a:dk2>
        <a:lt2>
          <a:srgbClr val="83AFB4"/>
        </a:lt2>
        <a:accent1>
          <a:srgbClr val="6AADE4"/>
        </a:accent1>
        <a:accent2>
          <a:srgbClr val="EFBD47"/>
        </a:accent2>
        <a:accent3>
          <a:srgbClr val="FFFFFF"/>
        </a:accent3>
        <a:accent4>
          <a:srgbClr val="003460"/>
        </a:accent4>
        <a:accent5>
          <a:srgbClr val="B9D3EF"/>
        </a:accent5>
        <a:accent6>
          <a:srgbClr val="D9AB3F"/>
        </a:accent6>
        <a:hlink>
          <a:srgbClr val="A8B400"/>
        </a:hlink>
        <a:folHlink>
          <a:srgbClr val="6A406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3E72"/>
        </a:dk1>
        <a:lt1>
          <a:srgbClr val="FFFFFF"/>
        </a:lt1>
        <a:dk2>
          <a:srgbClr val="FFFFFF"/>
        </a:dk2>
        <a:lt2>
          <a:srgbClr val="156570"/>
        </a:lt2>
        <a:accent1>
          <a:srgbClr val="003E72"/>
        </a:accent1>
        <a:accent2>
          <a:srgbClr val="C84E00"/>
        </a:accent2>
        <a:accent3>
          <a:srgbClr val="FFFFFF"/>
        </a:accent3>
        <a:accent4>
          <a:srgbClr val="003460"/>
        </a:accent4>
        <a:accent5>
          <a:srgbClr val="AAAFBC"/>
        </a:accent5>
        <a:accent6>
          <a:srgbClr val="B54600"/>
        </a:accent6>
        <a:hlink>
          <a:srgbClr val="435125"/>
        </a:hlink>
        <a:folHlink>
          <a:srgbClr val="412D5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9715</TotalTime>
  <Words>3037</Words>
  <Application>Microsoft Office PowerPoint</Application>
  <PresentationFormat>On-screen Show (4:3)</PresentationFormat>
  <Paragraphs>552</Paragraphs>
  <Slides>48</Slides>
  <Notes>36</Notes>
  <HiddenSlides>36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Cambria Math</vt:lpstr>
      <vt:lpstr>blank</vt:lpstr>
      <vt:lpstr>Propulsion Systems for e-VTOL aircraft </vt:lpstr>
      <vt:lpstr>V2 Progress</vt:lpstr>
      <vt:lpstr>Assessing Model</vt:lpstr>
      <vt:lpstr>Comments</vt:lpstr>
      <vt:lpstr>NRF Phi vs Sigma</vt:lpstr>
      <vt:lpstr>NRF Phi vs Psi</vt:lpstr>
      <vt:lpstr>NRF Mean Line Losses</vt:lpstr>
      <vt:lpstr>NRF vs CRF Losses</vt:lpstr>
      <vt:lpstr>NRF vs CRF</vt:lpstr>
      <vt:lpstr>CRF Losses</vt:lpstr>
      <vt:lpstr>CRF 3</vt:lpstr>
      <vt:lpstr>Blue Bear NRF Performance Characteristics</vt:lpstr>
      <vt:lpstr>Blue Bear NRF - Losses</vt:lpstr>
      <vt:lpstr>BBNRF3</vt:lpstr>
      <vt:lpstr>BBCRF1</vt:lpstr>
      <vt:lpstr>Blue Bear vs Whittle eVTOL – CRF Losses</vt:lpstr>
      <vt:lpstr>BBCRF3</vt:lpstr>
      <vt:lpstr>Next steps</vt:lpstr>
      <vt:lpstr>PowerPoint Presentation</vt:lpstr>
      <vt:lpstr>Vortex Exponent</vt:lpstr>
      <vt:lpstr>Next Steps</vt:lpstr>
      <vt:lpstr>Printed Design</vt:lpstr>
      <vt:lpstr>Design Performance</vt:lpstr>
      <vt:lpstr>Concerns</vt:lpstr>
      <vt:lpstr>Week 5 Plans</vt:lpstr>
      <vt:lpstr>MATLAB Design using SDG Code</vt:lpstr>
      <vt:lpstr>Performance Overview</vt:lpstr>
      <vt:lpstr>Adding Sweep and Lean</vt:lpstr>
      <vt:lpstr>Finalised Rotor</vt:lpstr>
      <vt:lpstr>MATLAB to .stl for 3D Printer</vt:lpstr>
      <vt:lpstr>Week 3 Plans</vt:lpstr>
      <vt:lpstr>PowerPoint Presentation</vt:lpstr>
      <vt:lpstr>Project Questions</vt:lpstr>
      <vt:lpstr>Are ducted fans more efficient in static hover?</vt:lpstr>
      <vt:lpstr>A Superior Figure of Merit</vt:lpstr>
      <vt:lpstr>Reduction of Free Variables</vt:lpstr>
      <vt:lpstr>Reduction of Free Variables</vt:lpstr>
      <vt:lpstr>Reduction of Free Variables</vt:lpstr>
      <vt:lpstr>Maximise Figure of Merit, Minimise Power</vt:lpstr>
      <vt:lpstr>Minimise Power… What a big fan you have</vt:lpstr>
      <vt:lpstr>Chosen Design</vt:lpstr>
      <vt:lpstr>Preliminary Propeller Data – The Baseline</vt:lpstr>
      <vt:lpstr>Are ducted fans FEASIBLE in an e-VTOL application?</vt:lpstr>
      <vt:lpstr>PowerPoint Presentation</vt:lpstr>
      <vt:lpstr>Data Collection, Control and Conclusions </vt:lpstr>
      <vt:lpstr>PowerPoint Presentation</vt:lpstr>
      <vt:lpstr>Mass Model</vt:lpstr>
      <vt:lpstr>PowerPoint Presentation</vt:lpstr>
    </vt:vector>
  </TitlesOfParts>
  <Company>..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..;Sam Grimshaw</dc:creator>
  <cp:lastModifiedBy>Sam Drury</cp:lastModifiedBy>
  <cp:revision>1589</cp:revision>
  <cp:lastPrinted>2012-12-13T15:48:07Z</cp:lastPrinted>
  <dcterms:created xsi:type="dcterms:W3CDTF">2008-03-27T10:29:55Z</dcterms:created>
  <dcterms:modified xsi:type="dcterms:W3CDTF">2021-02-10T01:12:03Z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